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8" r:id="rId5"/>
    <p:sldId id="271" r:id="rId6"/>
    <p:sldId id="263" r:id="rId7"/>
    <p:sldId id="264" r:id="rId8"/>
    <p:sldId id="265" r:id="rId9"/>
    <p:sldId id="266" r:id="rId10"/>
    <p:sldId id="273" r:id="rId11"/>
    <p:sldId id="272" r:id="rId12"/>
    <p:sldId id="267"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1708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7" d="100"/>
          <a:sy n="77" d="100"/>
        </p:scale>
        <p:origin x="1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1CE11-1ED3-43EF-A654-C1423354A895}" type="datetimeFigureOut">
              <a:rPr lang="vi-VN" smtClean="0"/>
              <a:t>31/01/2023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5F728-CD40-47F5-AF95-1645392B9E05}" type="slidenum">
              <a:rPr lang="vi-VN" smtClean="0"/>
              <a:t>‹#›</a:t>
            </a:fld>
            <a:endParaRPr lang="vi-VN"/>
          </a:p>
        </p:txBody>
      </p:sp>
    </p:spTree>
    <p:extLst>
      <p:ext uri="{BB962C8B-B14F-4D97-AF65-F5344CB8AC3E}">
        <p14:creationId xmlns:p14="http://schemas.microsoft.com/office/powerpoint/2010/main" val="888032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smtClean="0">
              <a:latin typeface="Calibri" panose="020F050202020403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C10FB6B-B11E-443D-B515-11D00274FECE}" type="slidenum">
              <a:rPr lang="en-US" altLang="vi-VN">
                <a:latin typeface="Calibri" panose="020F0502020204030204" pitchFamily="34" charset="0"/>
              </a:rPr>
              <a:pPr eaLnBrk="1" hangingPunct="1"/>
              <a:t>11</a:t>
            </a:fld>
            <a:endParaRPr lang="en-US" altLang="vi-VN">
              <a:latin typeface="Calibri" panose="020F0502020204030204" pitchFamily="34" charset="0"/>
            </a:endParaRPr>
          </a:p>
        </p:txBody>
      </p:sp>
    </p:spTree>
    <p:extLst>
      <p:ext uri="{BB962C8B-B14F-4D97-AF65-F5344CB8AC3E}">
        <p14:creationId xmlns:p14="http://schemas.microsoft.com/office/powerpoint/2010/main" val="3847542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262818DE-4B68-4580-953B-DC8F142FF477}" type="datetimeFigureOut">
              <a:rPr lang="vi-VN" smtClean="0"/>
              <a:t>31/01/2023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447E4D2-8910-4F98-A315-8D236A74C6A3}" type="slidenum">
              <a:rPr lang="vi-VN" smtClean="0"/>
              <a:t>‹#›</a:t>
            </a:fld>
            <a:endParaRPr lang="vi-VN"/>
          </a:p>
        </p:txBody>
      </p:sp>
    </p:spTree>
    <p:extLst>
      <p:ext uri="{BB962C8B-B14F-4D97-AF65-F5344CB8AC3E}">
        <p14:creationId xmlns:p14="http://schemas.microsoft.com/office/powerpoint/2010/main" val="672944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62818DE-4B68-4580-953B-DC8F142FF477}" type="datetimeFigureOut">
              <a:rPr lang="vi-VN" smtClean="0"/>
              <a:t>31/01/2023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447E4D2-8910-4F98-A315-8D236A74C6A3}" type="slidenum">
              <a:rPr lang="vi-VN" smtClean="0"/>
              <a:t>‹#›</a:t>
            </a:fld>
            <a:endParaRPr lang="vi-VN"/>
          </a:p>
        </p:txBody>
      </p:sp>
    </p:spTree>
    <p:extLst>
      <p:ext uri="{BB962C8B-B14F-4D97-AF65-F5344CB8AC3E}">
        <p14:creationId xmlns:p14="http://schemas.microsoft.com/office/powerpoint/2010/main" val="1436404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62818DE-4B68-4580-953B-DC8F142FF477}" type="datetimeFigureOut">
              <a:rPr lang="vi-VN" smtClean="0"/>
              <a:t>31/01/2023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447E4D2-8910-4F98-A315-8D236A74C6A3}" type="slidenum">
              <a:rPr lang="vi-VN" smtClean="0"/>
              <a:t>‹#›</a:t>
            </a:fld>
            <a:endParaRPr lang="vi-VN"/>
          </a:p>
        </p:txBody>
      </p:sp>
    </p:spTree>
    <p:extLst>
      <p:ext uri="{BB962C8B-B14F-4D97-AF65-F5344CB8AC3E}">
        <p14:creationId xmlns:p14="http://schemas.microsoft.com/office/powerpoint/2010/main" val="174650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62818DE-4B68-4580-953B-DC8F142FF477}" type="datetimeFigureOut">
              <a:rPr lang="vi-VN" smtClean="0"/>
              <a:t>31/01/2023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447E4D2-8910-4F98-A315-8D236A74C6A3}" type="slidenum">
              <a:rPr lang="vi-VN" smtClean="0"/>
              <a:t>‹#›</a:t>
            </a:fld>
            <a:endParaRPr lang="vi-VN"/>
          </a:p>
        </p:txBody>
      </p:sp>
    </p:spTree>
    <p:extLst>
      <p:ext uri="{BB962C8B-B14F-4D97-AF65-F5344CB8AC3E}">
        <p14:creationId xmlns:p14="http://schemas.microsoft.com/office/powerpoint/2010/main" val="3888103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62818DE-4B68-4580-953B-DC8F142FF477}" type="datetimeFigureOut">
              <a:rPr lang="vi-VN" smtClean="0"/>
              <a:t>31/01/2023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447E4D2-8910-4F98-A315-8D236A74C6A3}" type="slidenum">
              <a:rPr lang="vi-VN" smtClean="0"/>
              <a:t>‹#›</a:t>
            </a:fld>
            <a:endParaRPr lang="vi-VN"/>
          </a:p>
        </p:txBody>
      </p:sp>
    </p:spTree>
    <p:extLst>
      <p:ext uri="{BB962C8B-B14F-4D97-AF65-F5344CB8AC3E}">
        <p14:creationId xmlns:p14="http://schemas.microsoft.com/office/powerpoint/2010/main" val="1134281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262818DE-4B68-4580-953B-DC8F142FF477}" type="datetimeFigureOut">
              <a:rPr lang="vi-VN" smtClean="0"/>
              <a:t>31/01/2023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447E4D2-8910-4F98-A315-8D236A74C6A3}" type="slidenum">
              <a:rPr lang="vi-VN" smtClean="0"/>
              <a:t>‹#›</a:t>
            </a:fld>
            <a:endParaRPr lang="vi-VN"/>
          </a:p>
        </p:txBody>
      </p:sp>
    </p:spTree>
    <p:extLst>
      <p:ext uri="{BB962C8B-B14F-4D97-AF65-F5344CB8AC3E}">
        <p14:creationId xmlns:p14="http://schemas.microsoft.com/office/powerpoint/2010/main" val="945780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262818DE-4B68-4580-953B-DC8F142FF477}" type="datetimeFigureOut">
              <a:rPr lang="vi-VN" smtClean="0"/>
              <a:t>31/01/2023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447E4D2-8910-4F98-A315-8D236A74C6A3}" type="slidenum">
              <a:rPr lang="vi-VN" smtClean="0"/>
              <a:t>‹#›</a:t>
            </a:fld>
            <a:endParaRPr lang="vi-VN"/>
          </a:p>
        </p:txBody>
      </p:sp>
    </p:spTree>
    <p:extLst>
      <p:ext uri="{BB962C8B-B14F-4D97-AF65-F5344CB8AC3E}">
        <p14:creationId xmlns:p14="http://schemas.microsoft.com/office/powerpoint/2010/main" val="173119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262818DE-4B68-4580-953B-DC8F142FF477}" type="datetimeFigureOut">
              <a:rPr lang="vi-VN" smtClean="0"/>
              <a:t>31/01/2023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447E4D2-8910-4F98-A315-8D236A74C6A3}" type="slidenum">
              <a:rPr lang="vi-VN" smtClean="0"/>
              <a:t>‹#›</a:t>
            </a:fld>
            <a:endParaRPr lang="vi-VN"/>
          </a:p>
        </p:txBody>
      </p:sp>
    </p:spTree>
    <p:extLst>
      <p:ext uri="{BB962C8B-B14F-4D97-AF65-F5344CB8AC3E}">
        <p14:creationId xmlns:p14="http://schemas.microsoft.com/office/powerpoint/2010/main" val="3923494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818DE-4B68-4580-953B-DC8F142FF477}" type="datetimeFigureOut">
              <a:rPr lang="vi-VN" smtClean="0"/>
              <a:t>31/01/2023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447E4D2-8910-4F98-A315-8D236A74C6A3}" type="slidenum">
              <a:rPr lang="vi-VN" smtClean="0"/>
              <a:t>‹#›</a:t>
            </a:fld>
            <a:endParaRPr lang="vi-VN"/>
          </a:p>
        </p:txBody>
      </p:sp>
    </p:spTree>
    <p:extLst>
      <p:ext uri="{BB962C8B-B14F-4D97-AF65-F5344CB8AC3E}">
        <p14:creationId xmlns:p14="http://schemas.microsoft.com/office/powerpoint/2010/main" val="478263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2818DE-4B68-4580-953B-DC8F142FF477}" type="datetimeFigureOut">
              <a:rPr lang="vi-VN" smtClean="0"/>
              <a:t>31/01/2023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447E4D2-8910-4F98-A315-8D236A74C6A3}" type="slidenum">
              <a:rPr lang="vi-VN" smtClean="0"/>
              <a:t>‹#›</a:t>
            </a:fld>
            <a:endParaRPr lang="vi-VN"/>
          </a:p>
        </p:txBody>
      </p:sp>
    </p:spTree>
    <p:extLst>
      <p:ext uri="{BB962C8B-B14F-4D97-AF65-F5344CB8AC3E}">
        <p14:creationId xmlns:p14="http://schemas.microsoft.com/office/powerpoint/2010/main" val="3253578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2818DE-4B68-4580-953B-DC8F142FF477}" type="datetimeFigureOut">
              <a:rPr lang="vi-VN" smtClean="0"/>
              <a:t>31/01/2023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447E4D2-8910-4F98-A315-8D236A74C6A3}" type="slidenum">
              <a:rPr lang="vi-VN" smtClean="0"/>
              <a:t>‹#›</a:t>
            </a:fld>
            <a:endParaRPr lang="vi-VN"/>
          </a:p>
        </p:txBody>
      </p:sp>
    </p:spTree>
    <p:extLst>
      <p:ext uri="{BB962C8B-B14F-4D97-AF65-F5344CB8AC3E}">
        <p14:creationId xmlns:p14="http://schemas.microsoft.com/office/powerpoint/2010/main" val="608296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818DE-4B68-4580-953B-DC8F142FF477}" type="datetimeFigureOut">
              <a:rPr lang="vi-VN" smtClean="0"/>
              <a:t>31/01/2023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7E4D2-8910-4F98-A315-8D236A74C6A3}" type="slidenum">
              <a:rPr lang="vi-VN" smtClean="0"/>
              <a:t>‹#›</a:t>
            </a:fld>
            <a:endParaRPr lang="vi-VN"/>
          </a:p>
        </p:txBody>
      </p:sp>
    </p:spTree>
    <p:extLst>
      <p:ext uri="{BB962C8B-B14F-4D97-AF65-F5344CB8AC3E}">
        <p14:creationId xmlns:p14="http://schemas.microsoft.com/office/powerpoint/2010/main" val="1385604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3866133" y="153256"/>
            <a:ext cx="4546599" cy="606285"/>
          </a:xfrm>
          <a:gradFill rotWithShape="1">
            <a:gsLst>
              <a:gs pos="0">
                <a:srgbClr val="5AC66F"/>
              </a:gs>
              <a:gs pos="50000">
                <a:schemeClr val="bg1"/>
              </a:gs>
              <a:gs pos="100000">
                <a:srgbClr val="5AC66F"/>
              </a:gs>
            </a:gsLst>
            <a:lin ang="5400000" scaled="1"/>
          </a:gradFill>
        </p:spPr>
        <p:txBody>
          <a:bodyPr/>
          <a:lstStyle/>
          <a:p>
            <a:pPr eaLnBrk="1" hangingPunct="1">
              <a:defRPr/>
            </a:pPr>
            <a:r>
              <a:rPr lang="en-US" sz="2800" dirty="0" smtClean="0">
                <a:solidFill>
                  <a:srgbClr val="FF3300"/>
                </a:solidFill>
                <a:latin typeface="Times New Roman" panose="02020603050405020304" pitchFamily="18" charset="0"/>
                <a:cs typeface="Times New Roman" panose="02020603050405020304" pitchFamily="18" charset="0"/>
              </a:rPr>
              <a:t>KIỂM TRA BÀI CŨ</a:t>
            </a:r>
            <a:endParaRPr lang="en-US" sz="2800" dirty="0">
              <a:solidFill>
                <a:srgbClr val="FF3300"/>
              </a:solidFill>
              <a:latin typeface="Times New Roman" panose="02020603050405020304" pitchFamily="18" charset="0"/>
              <a:cs typeface="Times New Roman" panose="02020603050405020304" pitchFamily="18" charset="0"/>
            </a:endParaRPr>
          </a:p>
        </p:txBody>
      </p:sp>
      <p:sp>
        <p:nvSpPr>
          <p:cNvPr id="50181" name="Text Box 5"/>
          <p:cNvSpPr txBox="1">
            <a:spLocks noChangeArrowheads="1"/>
          </p:cNvSpPr>
          <p:nvPr/>
        </p:nvSpPr>
        <p:spPr bwMode="auto">
          <a:xfrm>
            <a:off x="1922528" y="1471124"/>
            <a:ext cx="96054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342900" indent="-342900" algn="just">
              <a:spcBef>
                <a:spcPct val="50000"/>
              </a:spcBef>
              <a:buFont typeface="Wingdings" panose="05000000000000000000" pitchFamily="2" charset="2"/>
              <a:buChar char="Ø"/>
              <a:defRPr/>
            </a:pPr>
            <a:r>
              <a:rPr lang="en-US" i="1" dirty="0" smtClean="0">
                <a:solidFill>
                  <a:srgbClr val="008000"/>
                </a:solidFill>
                <a:latin typeface="Times New Roman" panose="02020603050405020304" pitchFamily="18" charset="0"/>
                <a:cs typeface="Times New Roman" panose="02020603050405020304" pitchFamily="18" charset="0"/>
              </a:rPr>
              <a:t>Khi </a:t>
            </a:r>
            <a:r>
              <a:rPr lang="en-US" i="1" dirty="0">
                <a:solidFill>
                  <a:srgbClr val="008000"/>
                </a:solidFill>
                <a:latin typeface="Times New Roman" panose="02020603050405020304" pitchFamily="18" charset="0"/>
                <a:cs typeface="Times New Roman" panose="02020603050405020304" pitchFamily="18" charset="0"/>
              </a:rPr>
              <a:t>số đường sức từ xuyên qua tiết diện S của cuộn dây dẫn kín </a:t>
            </a:r>
            <a:r>
              <a:rPr lang="en-US" i="1" dirty="0">
                <a:solidFill>
                  <a:srgbClr val="FF0000"/>
                </a:solidFill>
                <a:latin typeface="Times New Roman" panose="02020603050405020304" pitchFamily="18" charset="0"/>
                <a:cs typeface="Times New Roman" panose="02020603050405020304" pitchFamily="18" charset="0"/>
              </a:rPr>
              <a:t>biến thiên</a:t>
            </a:r>
            <a:r>
              <a:rPr lang="en-US" i="1" dirty="0">
                <a:solidFill>
                  <a:srgbClr val="008000"/>
                </a:solidFill>
                <a:latin typeface="Times New Roman" panose="02020603050405020304" pitchFamily="18" charset="0"/>
                <a:cs typeface="Times New Roman" panose="02020603050405020304" pitchFamily="18" charset="0"/>
              </a:rPr>
              <a:t> thì trong cuộn dây dẫn xuất hiện </a:t>
            </a:r>
            <a:r>
              <a:rPr lang="en-US" i="1" dirty="0">
                <a:solidFill>
                  <a:srgbClr val="FF0066"/>
                </a:solidFill>
                <a:latin typeface="Times New Roman" panose="02020603050405020304" pitchFamily="18" charset="0"/>
                <a:cs typeface="Times New Roman" panose="02020603050405020304" pitchFamily="18" charset="0"/>
              </a:rPr>
              <a:t>dòng điện cảm ứng</a:t>
            </a:r>
            <a:r>
              <a:rPr lang="en-US" i="1" dirty="0">
                <a:solidFill>
                  <a:srgbClr val="008000"/>
                </a:solidFill>
                <a:latin typeface="Times New Roman" panose="02020603050405020304" pitchFamily="18" charset="0"/>
                <a:cs typeface="Times New Roman" panose="02020603050405020304" pitchFamily="18" charset="0"/>
              </a:rPr>
              <a:t>.</a:t>
            </a:r>
          </a:p>
        </p:txBody>
      </p:sp>
      <p:sp>
        <p:nvSpPr>
          <p:cNvPr id="150" name="Text Box 3"/>
          <p:cNvSpPr txBox="1">
            <a:spLocks noChangeArrowheads="1"/>
          </p:cNvSpPr>
          <p:nvPr/>
        </p:nvSpPr>
        <p:spPr bwMode="auto">
          <a:xfrm>
            <a:off x="1841874" y="931621"/>
            <a:ext cx="89019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0"/>
              </a:spcBef>
            </a:pPr>
            <a:r>
              <a:rPr lang="en-US" altLang="en-US" sz="2400" b="1" i="1" dirty="0" smtClean="0">
                <a:latin typeface="Times New Roman" panose="02020603050405020304" pitchFamily="18" charset="0"/>
              </a:rPr>
              <a:t>Nêu điều kiện xuất hiện dòng điện cảm ứng?</a:t>
            </a:r>
            <a:endParaRPr lang="en-US" altLang="en-US" sz="2400" b="1" i="1" dirty="0">
              <a:latin typeface="Times New Roman" panose="02020603050405020304" pitchFamily="18" charset="0"/>
            </a:endParaRPr>
          </a:p>
        </p:txBody>
      </p:sp>
      <p:sp>
        <p:nvSpPr>
          <p:cNvPr id="151" name="Text Box 4"/>
          <p:cNvSpPr txBox="1">
            <a:spLocks noChangeArrowheads="1"/>
          </p:cNvSpPr>
          <p:nvPr/>
        </p:nvSpPr>
        <p:spPr bwMode="auto">
          <a:xfrm>
            <a:off x="1821755" y="2338164"/>
            <a:ext cx="98070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sz="2400" b="1" i="1" dirty="0" smtClean="0">
                <a:latin typeface="Times New Roman" panose="02020603050405020304" pitchFamily="18" charset="0"/>
                <a:cs typeface="Times New Roman" panose="02020603050405020304" pitchFamily="18" charset="0"/>
              </a:rPr>
              <a:t>Khi cho nam châm hoặc cuộn dây quay theo các trục AB, CD, EF, GH, IK trường hợp nào trong cuộn dây dẫn kín xuất hiện dòng </a:t>
            </a:r>
            <a:r>
              <a:rPr lang="en-US" sz="2400" b="1" i="1" dirty="0">
                <a:latin typeface="Times New Roman" panose="02020603050405020304" pitchFamily="18" charset="0"/>
                <a:cs typeface="Times New Roman" panose="02020603050405020304" pitchFamily="18" charset="0"/>
              </a:rPr>
              <a:t>điện cảm </a:t>
            </a:r>
            <a:r>
              <a:rPr lang="en-US" sz="2400" b="1" i="1" dirty="0" smtClean="0">
                <a:latin typeface="Times New Roman" panose="02020603050405020304" pitchFamily="18" charset="0"/>
                <a:cs typeface="Times New Roman" panose="02020603050405020304" pitchFamily="18" charset="0"/>
              </a:rPr>
              <a:t>ứng? Vì sao</a:t>
            </a:r>
            <a:r>
              <a:rPr lang="en-US" altLang="vi-VN" sz="2400" b="1" i="1" dirty="0" smtClean="0">
                <a:latin typeface="Times New Roman" panose="02020603050405020304" pitchFamily="18" charset="0"/>
              </a:rPr>
              <a:t>?</a:t>
            </a:r>
            <a:endParaRPr lang="en-US" altLang="vi-VN" sz="2400" b="1" i="1" dirty="0">
              <a:latin typeface="Times New Roman" panose="02020603050405020304" pitchFamily="18" charset="0"/>
            </a:endParaRPr>
          </a:p>
        </p:txBody>
      </p:sp>
      <p:sp>
        <p:nvSpPr>
          <p:cNvPr id="152" name="Oval 5"/>
          <p:cNvSpPr>
            <a:spLocks noChangeArrowheads="1"/>
          </p:cNvSpPr>
          <p:nvPr/>
        </p:nvSpPr>
        <p:spPr bwMode="auto">
          <a:xfrm>
            <a:off x="576263" y="823826"/>
            <a:ext cx="1128713" cy="614363"/>
          </a:xfrm>
          <a:prstGeom prst="ellipse">
            <a:avLst/>
          </a:pr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400" i="1" dirty="0">
                <a:solidFill>
                  <a:srgbClr val="FFFF00"/>
                </a:solidFill>
                <a:latin typeface="Times New Roman" panose="02020603050405020304" pitchFamily="18" charset="0"/>
              </a:rPr>
              <a:t>Câu 1</a:t>
            </a:r>
          </a:p>
        </p:txBody>
      </p:sp>
      <p:sp>
        <p:nvSpPr>
          <p:cNvPr id="153" name="Oval 6"/>
          <p:cNvSpPr>
            <a:spLocks noChangeArrowheads="1"/>
          </p:cNvSpPr>
          <p:nvPr/>
        </p:nvSpPr>
        <p:spPr bwMode="auto">
          <a:xfrm>
            <a:off x="592931" y="2389951"/>
            <a:ext cx="1095375" cy="623888"/>
          </a:xfrm>
          <a:prstGeom prst="ellipse">
            <a:avLst/>
          </a:pr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2400" i="1" dirty="0">
                <a:solidFill>
                  <a:srgbClr val="FFFF00"/>
                </a:solidFill>
                <a:latin typeface="Times New Roman" panose="02020603050405020304" pitchFamily="18" charset="0"/>
              </a:rPr>
              <a:t>Câu 2</a:t>
            </a:r>
          </a:p>
        </p:txBody>
      </p:sp>
      <p:sp>
        <p:nvSpPr>
          <p:cNvPr id="4" name="Rectangle 3"/>
          <p:cNvSpPr/>
          <p:nvPr/>
        </p:nvSpPr>
        <p:spPr>
          <a:xfrm>
            <a:off x="1830326" y="3512163"/>
            <a:ext cx="6096000" cy="2640723"/>
          </a:xfrm>
          <a:prstGeom prst="rect">
            <a:avLst/>
          </a:prstGeom>
        </p:spPr>
        <p:txBody>
          <a:bodyPr>
            <a:spAutoFit/>
          </a:bodyPr>
          <a:lstStyle/>
          <a:p>
            <a:pPr algn="just" eaLnBrk="0" hangingPunct="0">
              <a:lnSpc>
                <a:spcPct val="90000"/>
              </a:lnSpc>
              <a:spcBef>
                <a:spcPct val="50000"/>
              </a:spcBef>
              <a:buClr>
                <a:srgbClr val="0033CC"/>
              </a:buClr>
              <a:buFont typeface="Wingdings" panose="05000000000000000000" pitchFamily="2" charset="2"/>
              <a:buChar char="Ø"/>
            </a:pPr>
            <a:r>
              <a:rPr lang="en-US" altLang="vi-VN" sz="2400" i="1" dirty="0" smtClean="0">
                <a:solidFill>
                  <a:srgbClr val="0033CC"/>
                </a:solidFill>
                <a:latin typeface="Times New Roman" panose="02020603050405020304" pitchFamily="18" charset="0"/>
              </a:rPr>
              <a:t>Trong cuộn dây dẫn kín xuất hiện dòng điện cảm ứng khi ta cho:</a:t>
            </a:r>
          </a:p>
          <a:p>
            <a:pPr marL="342900" indent="-342900" algn="just" eaLnBrk="0" hangingPunct="0">
              <a:lnSpc>
                <a:spcPct val="90000"/>
              </a:lnSpc>
              <a:spcBef>
                <a:spcPct val="50000"/>
              </a:spcBef>
              <a:buClr>
                <a:srgbClr val="0033CC"/>
              </a:buClr>
              <a:buFontTx/>
              <a:buChar char="-"/>
            </a:pPr>
            <a:r>
              <a:rPr lang="en-US" altLang="vi-VN" sz="2400" i="1" dirty="0" smtClean="0">
                <a:solidFill>
                  <a:srgbClr val="0033CC"/>
                </a:solidFill>
                <a:latin typeface="Times New Roman" panose="02020603050405020304" pitchFamily="18" charset="0"/>
              </a:rPr>
              <a:t>Nam châm quay quanh trục GH; IK</a:t>
            </a:r>
          </a:p>
          <a:p>
            <a:pPr marL="342900" indent="-342900" algn="just" eaLnBrk="0" hangingPunct="0">
              <a:lnSpc>
                <a:spcPct val="90000"/>
              </a:lnSpc>
              <a:spcBef>
                <a:spcPct val="50000"/>
              </a:spcBef>
              <a:buClr>
                <a:srgbClr val="0033CC"/>
              </a:buClr>
              <a:buFontTx/>
              <a:buChar char="-"/>
            </a:pPr>
            <a:r>
              <a:rPr lang="en-US" altLang="vi-VN" sz="2400" i="1" dirty="0" smtClean="0">
                <a:solidFill>
                  <a:srgbClr val="0033CC"/>
                </a:solidFill>
                <a:latin typeface="Times New Roman" panose="02020603050405020304" pitchFamily="18" charset="0"/>
              </a:rPr>
              <a:t>Cuộn dây quay quanh trục CD; EF</a:t>
            </a:r>
          </a:p>
          <a:p>
            <a:pPr algn="just" eaLnBrk="0" hangingPunct="0">
              <a:lnSpc>
                <a:spcPct val="90000"/>
              </a:lnSpc>
              <a:spcBef>
                <a:spcPct val="50000"/>
              </a:spcBef>
              <a:buClr>
                <a:srgbClr val="0033CC"/>
              </a:buClr>
              <a:buFont typeface="Wingdings" panose="05000000000000000000" pitchFamily="2" charset="2"/>
              <a:buChar char="Ø"/>
            </a:pPr>
            <a:r>
              <a:rPr lang="en-US" altLang="vi-VN" sz="2400" i="1" dirty="0" smtClean="0">
                <a:solidFill>
                  <a:srgbClr val="0033CC"/>
                </a:solidFill>
                <a:latin typeface="Times New Roman" panose="02020603050405020304" pitchFamily="18" charset="0"/>
              </a:rPr>
              <a:t> Vì khi đó </a:t>
            </a:r>
            <a:r>
              <a:rPr lang="en-US" altLang="vi-VN" sz="2400" i="1" dirty="0" smtClean="0">
                <a:solidFill>
                  <a:srgbClr val="FF0000"/>
                </a:solidFill>
                <a:latin typeface="Times New Roman" panose="02020603050405020304" pitchFamily="18" charset="0"/>
              </a:rPr>
              <a:t>số đường sức từ </a:t>
            </a:r>
            <a:r>
              <a:rPr lang="en-US" altLang="vi-VN" sz="2400" i="1" dirty="0" smtClean="0">
                <a:solidFill>
                  <a:srgbClr val="0033CC"/>
                </a:solidFill>
                <a:latin typeface="Times New Roman" panose="02020603050405020304" pitchFamily="18" charset="0"/>
              </a:rPr>
              <a:t>xuyên qua tiết diện </a:t>
            </a:r>
            <a:r>
              <a:rPr lang="en-US" altLang="vi-VN" sz="2400" i="1" dirty="0" smtClean="0">
                <a:solidFill>
                  <a:srgbClr val="FF0000"/>
                </a:solidFill>
                <a:latin typeface="Times New Roman" panose="02020603050405020304" pitchFamily="18" charset="0"/>
              </a:rPr>
              <a:t>S</a:t>
            </a:r>
            <a:r>
              <a:rPr lang="en-US" altLang="vi-VN" sz="2400" i="1" dirty="0" smtClean="0">
                <a:solidFill>
                  <a:srgbClr val="0033CC"/>
                </a:solidFill>
                <a:latin typeface="Times New Roman" panose="02020603050405020304" pitchFamily="18" charset="0"/>
              </a:rPr>
              <a:t> của cuộn dây dẫn kín </a:t>
            </a:r>
            <a:r>
              <a:rPr lang="en-US" altLang="vi-VN" sz="2400" i="1" dirty="0" smtClean="0">
                <a:solidFill>
                  <a:srgbClr val="FF00FF"/>
                </a:solidFill>
                <a:latin typeface="Times New Roman" panose="02020603050405020304" pitchFamily="18" charset="0"/>
              </a:rPr>
              <a:t>biến thiên</a:t>
            </a:r>
            <a:endParaRPr lang="en-US" altLang="vi-VN" sz="2400" i="1" dirty="0">
              <a:solidFill>
                <a:srgbClr val="FF00FF"/>
              </a:solidFill>
              <a:latin typeface="Times New Roman" panose="02020603050405020304" pitchFamily="18" charset="0"/>
            </a:endParaRPr>
          </a:p>
        </p:txBody>
      </p:sp>
      <p:grpSp>
        <p:nvGrpSpPr>
          <p:cNvPr id="7" name="Group 6"/>
          <p:cNvGrpSpPr/>
          <p:nvPr/>
        </p:nvGrpSpPr>
        <p:grpSpPr>
          <a:xfrm>
            <a:off x="8271071" y="3900635"/>
            <a:ext cx="3491158" cy="2079216"/>
            <a:chOff x="8059538" y="3399995"/>
            <a:chExt cx="3491158" cy="2079216"/>
          </a:xfrm>
        </p:grpSpPr>
        <p:cxnSp>
          <p:nvCxnSpPr>
            <p:cNvPr id="5" name="Straight Connector 4"/>
            <p:cNvCxnSpPr/>
            <p:nvPr/>
          </p:nvCxnSpPr>
          <p:spPr>
            <a:xfrm>
              <a:off x="8108576" y="4472168"/>
              <a:ext cx="316005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flipV="1">
              <a:off x="9638457" y="3849814"/>
              <a:ext cx="594953" cy="413372"/>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6" name="Group 315"/>
            <p:cNvGrpSpPr/>
            <p:nvPr/>
          </p:nvGrpSpPr>
          <p:grpSpPr>
            <a:xfrm>
              <a:off x="8818801" y="3769327"/>
              <a:ext cx="2213667" cy="1405683"/>
              <a:chOff x="6046789" y="3840945"/>
              <a:chExt cx="3644950" cy="1809228"/>
            </a:xfrm>
          </p:grpSpPr>
          <p:cxnSp>
            <p:nvCxnSpPr>
              <p:cNvPr id="318" name="Straight Connector 317"/>
              <p:cNvCxnSpPr/>
              <p:nvPr/>
            </p:nvCxnSpPr>
            <p:spPr>
              <a:xfrm flipV="1">
                <a:off x="8376037" y="4190067"/>
                <a:ext cx="1315702" cy="749873"/>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9" name="Group 318"/>
              <p:cNvGrpSpPr/>
              <p:nvPr/>
            </p:nvGrpSpPr>
            <p:grpSpPr>
              <a:xfrm>
                <a:off x="6046789" y="3840945"/>
                <a:ext cx="3620164" cy="1809228"/>
                <a:chOff x="6046789" y="3840945"/>
                <a:chExt cx="3620164" cy="1809228"/>
              </a:xfrm>
            </p:grpSpPr>
            <p:pic>
              <p:nvPicPr>
                <p:cNvPr id="321" name="Picture 1" descr="Giải bài tập Vật lý lớp 9"/>
                <p:cNvPicPr>
                  <a:picLocks noChangeAspect="1" noChangeArrowheads="1"/>
                </p:cNvPicPr>
                <p:nvPr/>
              </p:nvPicPr>
              <p:blipFill rotWithShape="1">
                <a:blip r:embed="rId2">
                  <a:extLst>
                    <a:ext uri="{28A0092B-C50C-407E-A947-70E740481C1C}">
                      <a14:useLocalDpi xmlns:a14="http://schemas.microsoft.com/office/drawing/2010/main" val="0"/>
                    </a:ext>
                  </a:extLst>
                </a:blip>
                <a:srcRect r="48482"/>
                <a:stretch/>
              </p:blipFill>
              <p:spPr bwMode="auto">
                <a:xfrm>
                  <a:off x="6046789" y="3840945"/>
                  <a:ext cx="1900424" cy="1809228"/>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pic>
              <p:nvPicPr>
                <p:cNvPr id="322" name="Picture 1" descr="Giải bài tập Vật lý lớp 9"/>
                <p:cNvPicPr>
                  <a:picLocks noChangeAspect="1" noChangeArrowheads="1"/>
                </p:cNvPicPr>
                <p:nvPr/>
              </p:nvPicPr>
              <p:blipFill rotWithShape="1">
                <a:blip r:embed="rId2">
                  <a:extLst>
                    <a:ext uri="{28A0092B-C50C-407E-A947-70E740481C1C}">
                      <a14:useLocalDpi xmlns:a14="http://schemas.microsoft.com/office/drawing/2010/main" val="0"/>
                    </a:ext>
                  </a:extLst>
                </a:blip>
                <a:srcRect l="50126" t="42960" b="36419"/>
                <a:stretch/>
              </p:blipFill>
              <p:spPr bwMode="auto">
                <a:xfrm>
                  <a:off x="7933766" y="4615929"/>
                  <a:ext cx="1733187" cy="373087"/>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grpSp>
          <p:cxnSp>
            <p:nvCxnSpPr>
              <p:cNvPr id="320" name="Straight Connector 319"/>
              <p:cNvCxnSpPr/>
              <p:nvPr/>
            </p:nvCxnSpPr>
            <p:spPr>
              <a:xfrm flipV="1">
                <a:off x="7769547" y="4883871"/>
                <a:ext cx="724929" cy="359603"/>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23" name="Straight Connector 322"/>
            <p:cNvCxnSpPr/>
            <p:nvPr/>
          </p:nvCxnSpPr>
          <p:spPr>
            <a:xfrm flipH="1" flipV="1">
              <a:off x="9352371" y="4890654"/>
              <a:ext cx="17694" cy="43295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flipH="1" flipV="1">
              <a:off x="9370065" y="3559337"/>
              <a:ext cx="9830" cy="49366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flipH="1" flipV="1">
              <a:off x="10398644" y="4647285"/>
              <a:ext cx="17694" cy="43295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flipH="1" flipV="1">
              <a:off x="10377415" y="3769327"/>
              <a:ext cx="9830" cy="657072"/>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flipV="1">
              <a:off x="8898884" y="4446272"/>
              <a:ext cx="440267" cy="279394"/>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a:off x="9571723" y="4472168"/>
              <a:ext cx="24104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141465" y="3399995"/>
              <a:ext cx="457200" cy="369332"/>
            </a:xfrm>
            <a:prstGeom prst="rect">
              <a:avLst/>
            </a:prstGeom>
            <a:noFill/>
          </p:spPr>
          <p:txBody>
            <a:bodyPr wrap="square" rtlCol="0">
              <a:spAutoFit/>
            </a:bodyPr>
            <a:lstStyle/>
            <a:p>
              <a:r>
                <a:rPr lang="en-US" dirty="0" smtClean="0"/>
                <a:t>E</a:t>
              </a:r>
              <a:endParaRPr lang="vi-VN" dirty="0"/>
            </a:p>
          </p:txBody>
        </p:sp>
        <p:sp>
          <p:nvSpPr>
            <p:cNvPr id="331" name="TextBox 330"/>
            <p:cNvSpPr txBox="1"/>
            <p:nvPr/>
          </p:nvSpPr>
          <p:spPr>
            <a:xfrm>
              <a:off x="9993570" y="3566251"/>
              <a:ext cx="457200" cy="369332"/>
            </a:xfrm>
            <a:prstGeom prst="rect">
              <a:avLst/>
            </a:prstGeom>
            <a:noFill/>
          </p:spPr>
          <p:txBody>
            <a:bodyPr wrap="square" rtlCol="0">
              <a:spAutoFit/>
            </a:bodyPr>
            <a:lstStyle/>
            <a:p>
              <a:r>
                <a:rPr lang="en-US" dirty="0" smtClean="0"/>
                <a:t>D</a:t>
              </a:r>
              <a:endParaRPr lang="vi-VN" dirty="0"/>
            </a:p>
          </p:txBody>
        </p:sp>
        <p:sp>
          <p:nvSpPr>
            <p:cNvPr id="332" name="TextBox 331"/>
            <p:cNvSpPr txBox="1"/>
            <p:nvPr/>
          </p:nvSpPr>
          <p:spPr>
            <a:xfrm>
              <a:off x="8718383" y="4661323"/>
              <a:ext cx="457200" cy="369332"/>
            </a:xfrm>
            <a:prstGeom prst="rect">
              <a:avLst/>
            </a:prstGeom>
            <a:noFill/>
          </p:spPr>
          <p:txBody>
            <a:bodyPr wrap="square" rtlCol="0">
              <a:spAutoFit/>
            </a:bodyPr>
            <a:lstStyle/>
            <a:p>
              <a:r>
                <a:rPr lang="en-US" dirty="0" smtClean="0"/>
                <a:t>C</a:t>
              </a:r>
              <a:endParaRPr lang="vi-VN" dirty="0"/>
            </a:p>
          </p:txBody>
        </p:sp>
        <p:sp>
          <p:nvSpPr>
            <p:cNvPr id="333" name="TextBox 332"/>
            <p:cNvSpPr txBox="1"/>
            <p:nvPr/>
          </p:nvSpPr>
          <p:spPr>
            <a:xfrm>
              <a:off x="11093496" y="4186786"/>
              <a:ext cx="457200" cy="369332"/>
            </a:xfrm>
            <a:prstGeom prst="rect">
              <a:avLst/>
            </a:prstGeom>
            <a:noFill/>
          </p:spPr>
          <p:txBody>
            <a:bodyPr wrap="square" rtlCol="0">
              <a:spAutoFit/>
            </a:bodyPr>
            <a:lstStyle/>
            <a:p>
              <a:r>
                <a:rPr lang="en-US" dirty="0" smtClean="0"/>
                <a:t>B</a:t>
              </a:r>
              <a:endParaRPr lang="vi-VN" dirty="0"/>
            </a:p>
          </p:txBody>
        </p:sp>
        <p:sp>
          <p:nvSpPr>
            <p:cNvPr id="334" name="TextBox 333"/>
            <p:cNvSpPr txBox="1"/>
            <p:nvPr/>
          </p:nvSpPr>
          <p:spPr>
            <a:xfrm>
              <a:off x="8059538" y="4107318"/>
              <a:ext cx="457200" cy="369332"/>
            </a:xfrm>
            <a:prstGeom prst="rect">
              <a:avLst/>
            </a:prstGeom>
            <a:noFill/>
          </p:spPr>
          <p:txBody>
            <a:bodyPr wrap="square" rtlCol="0">
              <a:spAutoFit/>
            </a:bodyPr>
            <a:lstStyle/>
            <a:p>
              <a:r>
                <a:rPr lang="en-US" dirty="0" smtClean="0"/>
                <a:t>A</a:t>
              </a:r>
              <a:endParaRPr lang="vi-VN" dirty="0"/>
            </a:p>
          </p:txBody>
        </p:sp>
        <p:sp>
          <p:nvSpPr>
            <p:cNvPr id="335" name="TextBox 334"/>
            <p:cNvSpPr txBox="1"/>
            <p:nvPr/>
          </p:nvSpPr>
          <p:spPr>
            <a:xfrm>
              <a:off x="10328291" y="3631693"/>
              <a:ext cx="457200" cy="369332"/>
            </a:xfrm>
            <a:prstGeom prst="rect">
              <a:avLst/>
            </a:prstGeom>
            <a:noFill/>
          </p:spPr>
          <p:txBody>
            <a:bodyPr wrap="square" rtlCol="0">
              <a:spAutoFit/>
            </a:bodyPr>
            <a:lstStyle/>
            <a:p>
              <a:r>
                <a:rPr lang="en-US" dirty="0" smtClean="0"/>
                <a:t>I</a:t>
              </a:r>
              <a:endParaRPr lang="vi-VN" dirty="0"/>
            </a:p>
          </p:txBody>
        </p:sp>
        <p:sp>
          <p:nvSpPr>
            <p:cNvPr id="336" name="TextBox 335"/>
            <p:cNvSpPr txBox="1"/>
            <p:nvPr/>
          </p:nvSpPr>
          <p:spPr>
            <a:xfrm>
              <a:off x="10762200" y="3809626"/>
              <a:ext cx="457200" cy="369332"/>
            </a:xfrm>
            <a:prstGeom prst="rect">
              <a:avLst/>
            </a:prstGeom>
            <a:noFill/>
          </p:spPr>
          <p:txBody>
            <a:bodyPr wrap="square" rtlCol="0">
              <a:spAutoFit/>
            </a:bodyPr>
            <a:lstStyle/>
            <a:p>
              <a:r>
                <a:rPr lang="en-US" dirty="0" smtClean="0"/>
                <a:t>H</a:t>
              </a:r>
              <a:endParaRPr lang="vi-VN" dirty="0"/>
            </a:p>
          </p:txBody>
        </p:sp>
        <p:sp>
          <p:nvSpPr>
            <p:cNvPr id="337" name="TextBox 336"/>
            <p:cNvSpPr txBox="1"/>
            <p:nvPr/>
          </p:nvSpPr>
          <p:spPr>
            <a:xfrm>
              <a:off x="9702217" y="4795512"/>
              <a:ext cx="457200" cy="369332"/>
            </a:xfrm>
            <a:prstGeom prst="rect">
              <a:avLst/>
            </a:prstGeom>
            <a:noFill/>
          </p:spPr>
          <p:txBody>
            <a:bodyPr wrap="square" rtlCol="0">
              <a:spAutoFit/>
            </a:bodyPr>
            <a:lstStyle/>
            <a:p>
              <a:r>
                <a:rPr lang="en-US" dirty="0" smtClean="0"/>
                <a:t>G</a:t>
              </a:r>
              <a:endParaRPr lang="vi-VN" dirty="0"/>
            </a:p>
          </p:txBody>
        </p:sp>
        <p:sp>
          <p:nvSpPr>
            <p:cNvPr id="338" name="TextBox 337"/>
            <p:cNvSpPr txBox="1"/>
            <p:nvPr/>
          </p:nvSpPr>
          <p:spPr>
            <a:xfrm>
              <a:off x="9110088" y="5109879"/>
              <a:ext cx="457200" cy="369332"/>
            </a:xfrm>
            <a:prstGeom prst="rect">
              <a:avLst/>
            </a:prstGeom>
            <a:noFill/>
          </p:spPr>
          <p:txBody>
            <a:bodyPr wrap="square" rtlCol="0">
              <a:spAutoFit/>
            </a:bodyPr>
            <a:lstStyle/>
            <a:p>
              <a:r>
                <a:rPr lang="en-US" dirty="0" smtClean="0"/>
                <a:t>F</a:t>
              </a:r>
              <a:endParaRPr lang="vi-VN" dirty="0"/>
            </a:p>
          </p:txBody>
        </p:sp>
        <p:sp>
          <p:nvSpPr>
            <p:cNvPr id="339" name="TextBox 338"/>
            <p:cNvSpPr txBox="1"/>
            <p:nvPr/>
          </p:nvSpPr>
          <p:spPr>
            <a:xfrm>
              <a:off x="10368632" y="4908575"/>
              <a:ext cx="457200" cy="369332"/>
            </a:xfrm>
            <a:prstGeom prst="rect">
              <a:avLst/>
            </a:prstGeom>
            <a:noFill/>
          </p:spPr>
          <p:txBody>
            <a:bodyPr wrap="square" rtlCol="0">
              <a:spAutoFit/>
            </a:bodyPr>
            <a:lstStyle/>
            <a:p>
              <a:r>
                <a:rPr lang="en-US" dirty="0" smtClean="0"/>
                <a:t>K</a:t>
              </a:r>
              <a:endParaRPr lang="vi-VN" dirty="0"/>
            </a:p>
          </p:txBody>
        </p:sp>
      </p:grpSp>
    </p:spTree>
    <p:extLst>
      <p:ext uri="{BB962C8B-B14F-4D97-AF65-F5344CB8AC3E}">
        <p14:creationId xmlns:p14="http://schemas.microsoft.com/office/powerpoint/2010/main" val="1865283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1000"/>
                                        <p:tgtEl>
                                          <p:spTgt spid="152"/>
                                        </p:tgtEl>
                                      </p:cBhvr>
                                    </p:animEffect>
                                    <p:anim calcmode="lin" valueType="num">
                                      <p:cBhvr>
                                        <p:cTn id="8" dur="1000" fill="hold"/>
                                        <p:tgtEl>
                                          <p:spTgt spid="152"/>
                                        </p:tgtEl>
                                        <p:attrNameLst>
                                          <p:attrName>ppt_x</p:attrName>
                                        </p:attrNameLst>
                                      </p:cBhvr>
                                      <p:tavLst>
                                        <p:tav tm="0">
                                          <p:val>
                                            <p:strVal val="#ppt_x"/>
                                          </p:val>
                                        </p:tav>
                                        <p:tav tm="100000">
                                          <p:val>
                                            <p:strVal val="#ppt_x"/>
                                          </p:val>
                                        </p:tav>
                                      </p:tavLst>
                                    </p:anim>
                                    <p:anim calcmode="lin" valueType="num">
                                      <p:cBhvr>
                                        <p:cTn id="9" dur="1000" fill="hold"/>
                                        <p:tgtEl>
                                          <p:spTgt spid="15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150"/>
                                        </p:tgtEl>
                                        <p:attrNameLst>
                                          <p:attrName>style.visibility</p:attrName>
                                        </p:attrNameLst>
                                      </p:cBhvr>
                                      <p:to>
                                        <p:strVal val="visible"/>
                                      </p:to>
                                    </p:set>
                                    <p:anim calcmode="lin" valueType="num">
                                      <p:cBhvr>
                                        <p:cTn id="13" dur="1000" fill="hold"/>
                                        <p:tgtEl>
                                          <p:spTgt spid="150"/>
                                        </p:tgtEl>
                                        <p:attrNameLst>
                                          <p:attrName>ppt_x</p:attrName>
                                        </p:attrNameLst>
                                      </p:cBhvr>
                                      <p:tavLst>
                                        <p:tav tm="0">
                                          <p:val>
                                            <p:strVal val="#ppt_x-.2"/>
                                          </p:val>
                                        </p:tav>
                                        <p:tav tm="100000">
                                          <p:val>
                                            <p:strVal val="#ppt_x"/>
                                          </p:val>
                                        </p:tav>
                                      </p:tavLst>
                                    </p:anim>
                                    <p:anim calcmode="lin" valueType="num">
                                      <p:cBhvr>
                                        <p:cTn id="14" dur="1000" fill="hold"/>
                                        <p:tgtEl>
                                          <p:spTgt spid="150"/>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50"/>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153"/>
                                        </p:tgtEl>
                                        <p:attrNameLst>
                                          <p:attrName>style.visibility</p:attrName>
                                        </p:attrNameLst>
                                      </p:cBhvr>
                                      <p:to>
                                        <p:strVal val="visible"/>
                                      </p:to>
                                    </p:set>
                                    <p:anim calcmode="lin" valueType="num">
                                      <p:cBhvr>
                                        <p:cTn id="19" dur="1000" fill="hold"/>
                                        <p:tgtEl>
                                          <p:spTgt spid="153"/>
                                        </p:tgtEl>
                                        <p:attrNameLst>
                                          <p:attrName>ppt_x</p:attrName>
                                        </p:attrNameLst>
                                      </p:cBhvr>
                                      <p:tavLst>
                                        <p:tav tm="0">
                                          <p:val>
                                            <p:strVal val="#ppt_x-.2"/>
                                          </p:val>
                                        </p:tav>
                                        <p:tav tm="100000">
                                          <p:val>
                                            <p:strVal val="#ppt_x"/>
                                          </p:val>
                                        </p:tav>
                                      </p:tavLst>
                                    </p:anim>
                                    <p:anim calcmode="lin" valueType="num">
                                      <p:cBhvr>
                                        <p:cTn id="20" dur="1000" fill="hold"/>
                                        <p:tgtEl>
                                          <p:spTgt spid="15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53"/>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151"/>
                                        </p:tgtEl>
                                        <p:attrNameLst>
                                          <p:attrName>style.visibility</p:attrName>
                                        </p:attrNameLst>
                                      </p:cBhvr>
                                      <p:to>
                                        <p:strVal val="visible"/>
                                      </p:to>
                                    </p:set>
                                    <p:anim calcmode="lin" valueType="num">
                                      <p:cBhvr>
                                        <p:cTn id="24" dur="1000" fill="hold"/>
                                        <p:tgtEl>
                                          <p:spTgt spid="151"/>
                                        </p:tgtEl>
                                        <p:attrNameLst>
                                          <p:attrName>ppt_x</p:attrName>
                                        </p:attrNameLst>
                                      </p:cBhvr>
                                      <p:tavLst>
                                        <p:tav tm="0">
                                          <p:val>
                                            <p:strVal val="#ppt_x-.2"/>
                                          </p:val>
                                        </p:tav>
                                        <p:tav tm="100000">
                                          <p:val>
                                            <p:strVal val="#ppt_x"/>
                                          </p:val>
                                        </p:tav>
                                      </p:tavLst>
                                    </p:anim>
                                    <p:anim calcmode="lin" valueType="num">
                                      <p:cBhvr>
                                        <p:cTn id="25" dur="1000" fill="hold"/>
                                        <p:tgtEl>
                                          <p:spTgt spid="151"/>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51"/>
                                        </p:tgtEl>
                                      </p:cBhvr>
                                    </p:animEffect>
                                  </p:childTnLst>
                                </p:cTn>
                              </p:par>
                              <p:par>
                                <p:cTn id="27" presetID="16" presetClass="entr" presetSubtype="21"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0181">
                                            <p:txEl>
                                              <p:pRg st="0" end="0"/>
                                            </p:txEl>
                                          </p:spTgt>
                                        </p:tgtEl>
                                        <p:attrNameLst>
                                          <p:attrName>style.visibility</p:attrName>
                                        </p:attrNameLst>
                                      </p:cBhvr>
                                      <p:to>
                                        <p:strVal val="visible"/>
                                      </p:to>
                                    </p:set>
                                    <p:animEffect transition="in" filter="barn(inVertical)">
                                      <p:cBhvr>
                                        <p:cTn id="34" dur="500"/>
                                        <p:tgtEl>
                                          <p:spTgt spid="5018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barn(inVertical)">
                                      <p:cBhvr>
                                        <p:cTn id="39" dur="500"/>
                                        <p:tgtEl>
                                          <p:spTgt spid="4">
                                            <p:txEl>
                                              <p:pRg st="0" end="0"/>
                                            </p:txEl>
                                          </p:spTgt>
                                        </p:tgtEl>
                                      </p:cBhvr>
                                    </p:animEffect>
                                  </p:childTnLst>
                                </p:cTn>
                              </p:par>
                              <p:par>
                                <p:cTn id="40" presetID="16" presetClass="entr" presetSubtype="21" fill="hold" nodeType="withEffect">
                                  <p:stCondLst>
                                    <p:cond delay="60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barn(inVertical)">
                                      <p:cBhvr>
                                        <p:cTn id="42" dur="500"/>
                                        <p:tgtEl>
                                          <p:spTgt spid="4">
                                            <p:txEl>
                                              <p:pRg st="1" end="1"/>
                                            </p:txEl>
                                          </p:spTgt>
                                        </p:tgtEl>
                                      </p:cBhvr>
                                    </p:animEffect>
                                  </p:childTnLst>
                                </p:cTn>
                              </p:par>
                              <p:par>
                                <p:cTn id="43" presetID="16" presetClass="entr" presetSubtype="21" fill="hold" nodeType="withEffect">
                                  <p:stCondLst>
                                    <p:cond delay="110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barn(inVertical)">
                                      <p:cBhvr>
                                        <p:cTn id="45" dur="500"/>
                                        <p:tgtEl>
                                          <p:spTgt spid="4">
                                            <p:txEl>
                                              <p:pRg st="2" end="2"/>
                                            </p:txEl>
                                          </p:spTgt>
                                        </p:tgtEl>
                                      </p:cBhvr>
                                    </p:animEffect>
                                  </p:childTnLst>
                                </p:cTn>
                              </p:par>
                              <p:par>
                                <p:cTn id="46" presetID="16" presetClass="entr" presetSubtype="21" fill="hold" nodeType="withEffect">
                                  <p:stCondLst>
                                    <p:cond delay="150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barn(inVertical)">
                                      <p:cBhvr>
                                        <p:cTn id="4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151" grpId="0"/>
      <p:bldP spid="152" grpId="0" animBg="1"/>
      <p:bldP spid="1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Ghi_n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599" y="858672"/>
            <a:ext cx="65151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3"/>
          <p:cNvSpPr txBox="1">
            <a:spLocks noChangeArrowheads="1"/>
          </p:cNvSpPr>
          <p:nvPr/>
        </p:nvSpPr>
        <p:spPr bwMode="auto">
          <a:xfrm>
            <a:off x="1054676" y="2519150"/>
            <a:ext cx="1019694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457200" indent="-457200">
              <a:spcBef>
                <a:spcPct val="50000"/>
              </a:spcBef>
              <a:buFont typeface="Wingdings" panose="05000000000000000000" pitchFamily="2" charset="2"/>
              <a:buChar char="Ø"/>
            </a:pPr>
            <a:r>
              <a:rPr lang="en-US" sz="2800" i="1" dirty="0" smtClean="0">
                <a:solidFill>
                  <a:schemeClr val="accent1">
                    <a:lumMod val="75000"/>
                  </a:schemeClr>
                </a:solidFill>
                <a:latin typeface="Times New Roman" pitchFamily="18" charset="0"/>
                <a:cs typeface="Times New Roman" pitchFamily="18" charset="0"/>
              </a:rPr>
              <a:t>Dòng </a:t>
            </a:r>
            <a:r>
              <a:rPr lang="en-US" sz="2800" i="1" dirty="0">
                <a:solidFill>
                  <a:schemeClr val="accent1">
                    <a:lumMod val="75000"/>
                  </a:schemeClr>
                </a:solidFill>
                <a:latin typeface="Times New Roman" pitchFamily="18" charset="0"/>
                <a:cs typeface="Times New Roman" pitchFamily="18" charset="0"/>
              </a:rPr>
              <a:t>điện cảm ứng trong cuộn </a:t>
            </a:r>
            <a:r>
              <a:rPr lang="en-US" sz="2800" i="1" dirty="0" smtClean="0">
                <a:solidFill>
                  <a:schemeClr val="accent1">
                    <a:lumMod val="75000"/>
                  </a:schemeClr>
                </a:solidFill>
                <a:latin typeface="Times New Roman" pitchFamily="18" charset="0"/>
                <a:cs typeface="Times New Roman" pitchFamily="18" charset="0"/>
              </a:rPr>
              <a:t>dây dân kín đổi chiều khi </a:t>
            </a:r>
            <a:r>
              <a:rPr lang="en-US" sz="2800" i="1" dirty="0">
                <a:solidFill>
                  <a:schemeClr val="accent1">
                    <a:lumMod val="75000"/>
                  </a:schemeClr>
                </a:solidFill>
                <a:latin typeface="Times New Roman" pitchFamily="18" charset="0"/>
                <a:cs typeface="Times New Roman" pitchFamily="18" charset="0"/>
              </a:rPr>
              <a:t>số đường sức từ xuyên qua tiết diện S của cuộn dây </a:t>
            </a:r>
            <a:r>
              <a:rPr lang="en-US" sz="2800" i="1" dirty="0" smtClean="0">
                <a:solidFill>
                  <a:schemeClr val="accent1">
                    <a:lumMod val="75000"/>
                  </a:schemeClr>
                </a:solidFill>
                <a:latin typeface="Times New Roman" pitchFamily="18" charset="0"/>
                <a:cs typeface="Times New Roman" pitchFamily="18" charset="0"/>
              </a:rPr>
              <a:t>đang tăng mà chuyển sang giảm hoặc ngược lại</a:t>
            </a:r>
          </a:p>
          <a:p>
            <a:pPr marL="457200" indent="-457200">
              <a:spcBef>
                <a:spcPct val="50000"/>
              </a:spcBef>
              <a:buFont typeface="Wingdings" panose="05000000000000000000" pitchFamily="2" charset="2"/>
              <a:buChar char="Ø"/>
            </a:pPr>
            <a:r>
              <a:rPr lang="en-US" sz="2800" i="1" dirty="0" smtClean="0">
                <a:solidFill>
                  <a:srgbClr val="000066"/>
                </a:solidFill>
                <a:latin typeface="Times New Roman" panose="02020603050405020304" pitchFamily="18" charset="0"/>
                <a:cs typeface="Times New Roman" panose="02020603050405020304" pitchFamily="18" charset="0"/>
              </a:rPr>
              <a:t>Khi cho </a:t>
            </a:r>
            <a:r>
              <a:rPr lang="en-US" sz="2800" i="1" dirty="0">
                <a:solidFill>
                  <a:srgbClr val="000066"/>
                </a:solidFill>
                <a:latin typeface="Times New Roman" panose="02020603050405020304" pitchFamily="18" charset="0"/>
                <a:cs typeface="Times New Roman" panose="02020603050405020304" pitchFamily="18" charset="0"/>
              </a:rPr>
              <a:t>cuộn dây dẫn </a:t>
            </a:r>
            <a:r>
              <a:rPr lang="en-US" sz="2800" i="1" dirty="0" smtClean="0">
                <a:solidFill>
                  <a:srgbClr val="000066"/>
                </a:solidFill>
                <a:latin typeface="Times New Roman" panose="02020603050405020304" pitchFamily="18" charset="0"/>
                <a:cs typeface="Times New Roman" panose="02020603050405020304" pitchFamily="18" charset="0"/>
              </a:rPr>
              <a:t>kín quay </a:t>
            </a:r>
            <a:r>
              <a:rPr lang="en-US" sz="2800" i="1" dirty="0">
                <a:solidFill>
                  <a:srgbClr val="000066"/>
                </a:solidFill>
                <a:latin typeface="Times New Roman" panose="02020603050405020304" pitchFamily="18" charset="0"/>
                <a:cs typeface="Times New Roman" panose="02020603050405020304" pitchFamily="18" charset="0"/>
              </a:rPr>
              <a:t>trong từ trường của nam </a:t>
            </a:r>
            <a:r>
              <a:rPr lang="en-US" sz="2800" i="1" dirty="0" smtClean="0">
                <a:solidFill>
                  <a:srgbClr val="000066"/>
                </a:solidFill>
                <a:latin typeface="Times New Roman" panose="02020603050405020304" pitchFamily="18" charset="0"/>
                <a:cs typeface="Times New Roman" panose="02020603050405020304" pitchFamily="18" charset="0"/>
              </a:rPr>
              <a:t>châm hay </a:t>
            </a:r>
            <a:r>
              <a:rPr lang="en-US" sz="2800" i="1" dirty="0">
                <a:solidFill>
                  <a:srgbClr val="000066"/>
                </a:solidFill>
                <a:latin typeface="Times New Roman" panose="02020603050405020304" pitchFamily="18" charset="0"/>
                <a:cs typeface="Times New Roman" panose="02020603050405020304" pitchFamily="18" charset="0"/>
              </a:rPr>
              <a:t>cho nam châm quay trước cuộn </a:t>
            </a:r>
            <a:r>
              <a:rPr lang="en-US" sz="2800" i="1" dirty="0" smtClean="0">
                <a:solidFill>
                  <a:srgbClr val="000066"/>
                </a:solidFill>
                <a:latin typeface="Times New Roman" panose="02020603050405020304" pitchFamily="18" charset="0"/>
                <a:cs typeface="Times New Roman" panose="02020603050405020304" pitchFamily="18" charset="0"/>
              </a:rPr>
              <a:t>dây dẫn thì trong cuộn dây có thể xuất </a:t>
            </a:r>
            <a:r>
              <a:rPr lang="en-US" sz="2800" i="1" dirty="0">
                <a:solidFill>
                  <a:srgbClr val="000066"/>
                </a:solidFill>
                <a:latin typeface="Times New Roman" panose="02020603050405020304" pitchFamily="18" charset="0"/>
                <a:cs typeface="Times New Roman" panose="02020603050405020304" pitchFamily="18" charset="0"/>
              </a:rPr>
              <a:t>hiện </a:t>
            </a:r>
            <a:r>
              <a:rPr lang="en-US" sz="2800" i="1" dirty="0" smtClean="0">
                <a:solidFill>
                  <a:srgbClr val="000066"/>
                </a:solidFill>
                <a:latin typeface="Times New Roman" panose="02020603050405020304" pitchFamily="18" charset="0"/>
                <a:cs typeface="Times New Roman" panose="02020603050405020304" pitchFamily="18" charset="0"/>
              </a:rPr>
              <a:t>dòng </a:t>
            </a:r>
            <a:r>
              <a:rPr lang="en-US" sz="2800" i="1" dirty="0">
                <a:solidFill>
                  <a:srgbClr val="000066"/>
                </a:solidFill>
                <a:latin typeface="Times New Roman" panose="02020603050405020304" pitchFamily="18" charset="0"/>
                <a:cs typeface="Times New Roman" panose="02020603050405020304" pitchFamily="18" charset="0"/>
              </a:rPr>
              <a:t>điện cảm ứng xoay </a:t>
            </a:r>
            <a:r>
              <a:rPr lang="en-US" sz="2800" i="1" dirty="0" smtClean="0">
                <a:solidFill>
                  <a:srgbClr val="000066"/>
                </a:solidFill>
                <a:latin typeface="Times New Roman" panose="02020603050405020304" pitchFamily="18" charset="0"/>
                <a:cs typeface="Times New Roman" panose="02020603050405020304" pitchFamily="18" charset="0"/>
              </a:rPr>
              <a:t>chiều.</a:t>
            </a:r>
            <a:endParaRPr lang="en-US" sz="2800" i="1" dirty="0">
              <a:solidFill>
                <a:srgbClr val="000066"/>
              </a:solidFill>
              <a:latin typeface="Times New Roman" panose="02020603050405020304" pitchFamily="18" charset="0"/>
              <a:cs typeface="Times New Roman" panose="02020603050405020304" pitchFamily="18" charset="0"/>
            </a:endParaRPr>
          </a:p>
          <a:p>
            <a:pPr marL="457200" indent="-457200">
              <a:spcBef>
                <a:spcPct val="50000"/>
              </a:spcBef>
              <a:buFont typeface="Wingdings" panose="05000000000000000000" pitchFamily="2" charset="2"/>
              <a:buChar char="Ø"/>
            </a:pPr>
            <a:endParaRPr lang="en-US" altLang="vi-VN" sz="2800" dirty="0">
              <a:latin typeface="Times New Roman" panose="02020603050405020304" pitchFamily="18" charset="0"/>
            </a:endParaRPr>
          </a:p>
        </p:txBody>
      </p:sp>
    </p:spTree>
    <p:extLst>
      <p:ext uri="{BB962C8B-B14F-4D97-AF65-F5344CB8AC3E}">
        <p14:creationId xmlns:p14="http://schemas.microsoft.com/office/powerpoint/2010/main" val="682648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diamond(in)">
                                      <p:cBhvr>
                                        <p:cTn id="7" dur="2000"/>
                                        <p:tgtEl>
                                          <p:spTgt spid="5427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4275">
                                            <p:txEl>
                                              <p:pRg st="0" end="0"/>
                                            </p:txEl>
                                          </p:spTgt>
                                        </p:tgtEl>
                                        <p:attrNameLst>
                                          <p:attrName>style.visibility</p:attrName>
                                        </p:attrNameLst>
                                      </p:cBhvr>
                                      <p:to>
                                        <p:strVal val="visible"/>
                                      </p:to>
                                    </p:set>
                                    <p:anim calcmode="lin" valueType="num">
                                      <p:cBhvr>
                                        <p:cTn id="12" dur="500" fill="hold"/>
                                        <p:tgtEl>
                                          <p:spTgt spid="5427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427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427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4275">
                                            <p:txEl>
                                              <p:pRg st="1" end="1"/>
                                            </p:txEl>
                                          </p:spTgt>
                                        </p:tgtEl>
                                        <p:attrNameLst>
                                          <p:attrName>style.visibility</p:attrName>
                                        </p:attrNameLst>
                                      </p:cBhvr>
                                      <p:to>
                                        <p:strVal val="visible"/>
                                      </p:to>
                                    </p:set>
                                    <p:anim calcmode="lin" valueType="num">
                                      <p:cBhvr>
                                        <p:cTn id="19" dur="500" fill="hold"/>
                                        <p:tgtEl>
                                          <p:spTgt spid="5427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4275">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54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10"/>
          <p:cNvGrpSpPr>
            <a:grpSpLocks/>
          </p:cNvGrpSpPr>
          <p:nvPr/>
        </p:nvGrpSpPr>
        <p:grpSpPr bwMode="auto">
          <a:xfrm>
            <a:off x="578224" y="100013"/>
            <a:ext cx="11295529" cy="6743700"/>
            <a:chOff x="76" y="144"/>
            <a:chExt cx="5614" cy="3981"/>
          </a:xfrm>
        </p:grpSpPr>
        <p:sp>
          <p:nvSpPr>
            <p:cNvPr id="96267" name="AutoShape 211" descr="20%"/>
            <p:cNvSpPr>
              <a:spLocks noChangeArrowheads="1"/>
            </p:cNvSpPr>
            <p:nvPr/>
          </p:nvSpPr>
          <p:spPr bwMode="auto">
            <a:xfrm>
              <a:off x="144" y="192"/>
              <a:ext cx="5472" cy="3888"/>
            </a:xfrm>
            <a:prstGeom prst="roundRect">
              <a:avLst>
                <a:gd name="adj" fmla="val 16667"/>
              </a:avLst>
            </a:prstGeom>
            <a:pattFill prst="pct20">
              <a:fgClr>
                <a:schemeClr val="accent1"/>
              </a:fgClr>
              <a:bgClr>
                <a:schemeClr val="bg1"/>
              </a:bgClr>
            </a:pattFill>
            <a:ln w="9525">
              <a:solidFill>
                <a:schemeClr val="tx1"/>
              </a:solidFill>
              <a:round/>
              <a:headEnd/>
              <a:tailEnd/>
            </a:ln>
            <a:effectLst/>
            <a:extLst/>
          </p:spPr>
          <p:txBody>
            <a:bodyPr wrap="none" anchor="ctr"/>
            <a:lstStyle/>
            <a:p>
              <a:pPr>
                <a:defRPr/>
              </a:pPr>
              <a:endParaRPr lang="en-US" sz="2800">
                <a:latin typeface="+mj-lt"/>
                <a:cs typeface="Times New Roman" pitchFamily="18" charset="0"/>
              </a:endParaRPr>
            </a:p>
          </p:txBody>
        </p:sp>
        <p:grpSp>
          <p:nvGrpSpPr>
            <p:cNvPr id="18444" name="Group 212"/>
            <p:cNvGrpSpPr>
              <a:grpSpLocks/>
            </p:cNvGrpSpPr>
            <p:nvPr/>
          </p:nvGrpSpPr>
          <p:grpSpPr bwMode="auto">
            <a:xfrm>
              <a:off x="76" y="144"/>
              <a:ext cx="5614" cy="3981"/>
              <a:chOff x="52" y="432"/>
              <a:chExt cx="5614" cy="3981"/>
            </a:xfrm>
          </p:grpSpPr>
          <p:sp>
            <p:nvSpPr>
              <p:cNvPr id="96269" name="Freeform 213"/>
              <p:cNvSpPr>
                <a:spLocks/>
              </p:cNvSpPr>
              <p:nvPr/>
            </p:nvSpPr>
            <p:spPr bwMode="auto">
              <a:xfrm>
                <a:off x="52" y="564"/>
                <a:ext cx="294" cy="327"/>
              </a:xfrm>
              <a:custGeom>
                <a:avLst/>
                <a:gdLst>
                  <a:gd name="T0" fmla="*/ 26150 w 18"/>
                  <a:gd name="T1" fmla="*/ 7927 h 62"/>
                  <a:gd name="T2" fmla="*/ 17346 w 18"/>
                  <a:gd name="T3" fmla="*/ 8070 h 62"/>
                  <a:gd name="T4" fmla="*/ 34953 w 18"/>
                  <a:gd name="T5" fmla="*/ 7036 h 62"/>
                  <a:gd name="T6" fmla="*/ 21870 w 18"/>
                  <a:gd name="T7" fmla="*/ 5148 h 62"/>
                  <a:gd name="T8" fmla="*/ 30413 w 18"/>
                  <a:gd name="T9" fmla="*/ 3228 h 62"/>
                  <a:gd name="T10" fmla="*/ 4263 w 18"/>
                  <a:gd name="T11" fmla="*/ 2505 h 62"/>
                  <a:gd name="T12" fmla="*/ 21870 w 18"/>
                  <a:gd name="T13" fmla="*/ 1308 h 62"/>
                  <a:gd name="T14" fmla="*/ 39216 w 18"/>
                  <a:gd name="T15" fmla="*/ 2336 h 62"/>
                  <a:gd name="T16" fmla="*/ 21870 w 18"/>
                  <a:gd name="T17" fmla="*/ 1751 h 62"/>
                  <a:gd name="T18" fmla="*/ 39216 w 18"/>
                  <a:gd name="T19" fmla="*/ 2642 h 62"/>
                  <a:gd name="T20" fmla="*/ 65366 w 18"/>
                  <a:gd name="T21" fmla="*/ 0 h 62"/>
                  <a:gd name="T22" fmla="*/ 74170 w 18"/>
                  <a:gd name="T23" fmla="*/ 443 h 62"/>
                  <a:gd name="T24" fmla="*/ 43479 w 18"/>
                  <a:gd name="T25" fmla="*/ 2922 h 62"/>
                  <a:gd name="T26" fmla="*/ 30413 w 18"/>
                  <a:gd name="T27" fmla="*/ 4562 h 62"/>
                  <a:gd name="T28" fmla="*/ 48020 w 18"/>
                  <a:gd name="T29" fmla="*/ 5564 h 62"/>
                  <a:gd name="T30" fmla="*/ 56562 w 18"/>
                  <a:gd name="T31" fmla="*/ 5285 h 62"/>
                  <a:gd name="T32" fmla="*/ 52283 w 18"/>
                  <a:gd name="T33" fmla="*/ 5870 h 62"/>
                  <a:gd name="T34" fmla="*/ 26150 w 18"/>
                  <a:gd name="T35" fmla="*/ 5285 h 62"/>
                  <a:gd name="T36" fmla="*/ 17346 w 18"/>
                  <a:gd name="T37" fmla="*/ 8513 h 62"/>
                  <a:gd name="T38" fmla="*/ 21870 w 18"/>
                  <a:gd name="T39" fmla="*/ 7036 h 62"/>
                  <a:gd name="T40" fmla="*/ 26150 w 18"/>
                  <a:gd name="T41" fmla="*/ 7927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62">
                    <a:moveTo>
                      <a:pt x="6" y="54"/>
                    </a:moveTo>
                    <a:cubicBezTo>
                      <a:pt x="4" y="50"/>
                      <a:pt x="2" y="54"/>
                      <a:pt x="4" y="55"/>
                    </a:cubicBezTo>
                    <a:cubicBezTo>
                      <a:pt x="7" y="57"/>
                      <a:pt x="9" y="55"/>
                      <a:pt x="8" y="48"/>
                    </a:cubicBezTo>
                    <a:cubicBezTo>
                      <a:pt x="8" y="42"/>
                      <a:pt x="6" y="39"/>
                      <a:pt x="5" y="35"/>
                    </a:cubicBezTo>
                    <a:cubicBezTo>
                      <a:pt x="4" y="30"/>
                      <a:pt x="4" y="25"/>
                      <a:pt x="7" y="22"/>
                    </a:cubicBezTo>
                    <a:cubicBezTo>
                      <a:pt x="5" y="22"/>
                      <a:pt x="2" y="22"/>
                      <a:pt x="1" y="17"/>
                    </a:cubicBezTo>
                    <a:cubicBezTo>
                      <a:pt x="1" y="13"/>
                      <a:pt x="2" y="9"/>
                      <a:pt x="5" y="9"/>
                    </a:cubicBezTo>
                    <a:cubicBezTo>
                      <a:pt x="9" y="9"/>
                      <a:pt x="11" y="14"/>
                      <a:pt x="9" y="16"/>
                    </a:cubicBezTo>
                    <a:cubicBezTo>
                      <a:pt x="7" y="19"/>
                      <a:pt x="3" y="16"/>
                      <a:pt x="5" y="12"/>
                    </a:cubicBezTo>
                    <a:cubicBezTo>
                      <a:pt x="0" y="16"/>
                      <a:pt x="5" y="22"/>
                      <a:pt x="9" y="18"/>
                    </a:cubicBezTo>
                    <a:cubicBezTo>
                      <a:pt x="13" y="16"/>
                      <a:pt x="16" y="5"/>
                      <a:pt x="15" y="0"/>
                    </a:cubicBezTo>
                    <a:cubicBezTo>
                      <a:pt x="16" y="1"/>
                      <a:pt x="16" y="2"/>
                      <a:pt x="17" y="3"/>
                    </a:cubicBezTo>
                    <a:cubicBezTo>
                      <a:pt x="18" y="5"/>
                      <a:pt x="13" y="18"/>
                      <a:pt x="10" y="20"/>
                    </a:cubicBezTo>
                    <a:cubicBezTo>
                      <a:pt x="7" y="22"/>
                      <a:pt x="6" y="24"/>
                      <a:pt x="7" y="31"/>
                    </a:cubicBezTo>
                    <a:cubicBezTo>
                      <a:pt x="7" y="34"/>
                      <a:pt x="9" y="39"/>
                      <a:pt x="11" y="38"/>
                    </a:cubicBezTo>
                    <a:cubicBezTo>
                      <a:pt x="10" y="37"/>
                      <a:pt x="12" y="35"/>
                      <a:pt x="13" y="36"/>
                    </a:cubicBezTo>
                    <a:cubicBezTo>
                      <a:pt x="14" y="36"/>
                      <a:pt x="14" y="40"/>
                      <a:pt x="12" y="40"/>
                    </a:cubicBezTo>
                    <a:cubicBezTo>
                      <a:pt x="10" y="40"/>
                      <a:pt x="8" y="38"/>
                      <a:pt x="6" y="36"/>
                    </a:cubicBezTo>
                    <a:cubicBezTo>
                      <a:pt x="11" y="40"/>
                      <a:pt x="12" y="62"/>
                      <a:pt x="4" y="58"/>
                    </a:cubicBezTo>
                    <a:cubicBezTo>
                      <a:pt x="0" y="56"/>
                      <a:pt x="1" y="49"/>
                      <a:pt x="5" y="48"/>
                    </a:cubicBezTo>
                    <a:cubicBezTo>
                      <a:pt x="7" y="48"/>
                      <a:pt x="8" y="54"/>
                      <a:pt x="6" y="54"/>
                    </a:cubicBezTo>
                    <a:close/>
                  </a:path>
                </a:pathLst>
              </a:custGeom>
              <a:solidFill>
                <a:srgbClr val="340E70"/>
              </a:solidFill>
              <a:ln>
                <a:noFill/>
              </a:ln>
              <a:extLst/>
            </p:spPr>
            <p:txBody>
              <a:bodyPr/>
              <a:lstStyle/>
              <a:p>
                <a:pPr>
                  <a:defRPr/>
                </a:pPr>
                <a:endParaRPr lang="en-US">
                  <a:latin typeface="+mj-lt"/>
                  <a:cs typeface="Arial" charset="0"/>
                </a:endParaRPr>
              </a:p>
            </p:txBody>
          </p:sp>
          <p:sp>
            <p:nvSpPr>
              <p:cNvPr id="96270" name="Freeform 214"/>
              <p:cNvSpPr>
                <a:spLocks/>
              </p:cNvSpPr>
              <p:nvPr/>
            </p:nvSpPr>
            <p:spPr bwMode="auto">
              <a:xfrm>
                <a:off x="52" y="564"/>
                <a:ext cx="294" cy="327"/>
              </a:xfrm>
              <a:custGeom>
                <a:avLst/>
                <a:gdLst>
                  <a:gd name="T0" fmla="*/ 26150 w 18"/>
                  <a:gd name="T1" fmla="*/ 7927 h 62"/>
                  <a:gd name="T2" fmla="*/ 17346 w 18"/>
                  <a:gd name="T3" fmla="*/ 8070 h 62"/>
                  <a:gd name="T4" fmla="*/ 34953 w 18"/>
                  <a:gd name="T5" fmla="*/ 7036 h 62"/>
                  <a:gd name="T6" fmla="*/ 21870 w 18"/>
                  <a:gd name="T7" fmla="*/ 5148 h 62"/>
                  <a:gd name="T8" fmla="*/ 30413 w 18"/>
                  <a:gd name="T9" fmla="*/ 3228 h 62"/>
                  <a:gd name="T10" fmla="*/ 4263 w 18"/>
                  <a:gd name="T11" fmla="*/ 2505 h 62"/>
                  <a:gd name="T12" fmla="*/ 21870 w 18"/>
                  <a:gd name="T13" fmla="*/ 1308 h 62"/>
                  <a:gd name="T14" fmla="*/ 39216 w 18"/>
                  <a:gd name="T15" fmla="*/ 2336 h 62"/>
                  <a:gd name="T16" fmla="*/ 21870 w 18"/>
                  <a:gd name="T17" fmla="*/ 1751 h 62"/>
                  <a:gd name="T18" fmla="*/ 39216 w 18"/>
                  <a:gd name="T19" fmla="*/ 2642 h 62"/>
                  <a:gd name="T20" fmla="*/ 65366 w 18"/>
                  <a:gd name="T21" fmla="*/ 0 h 62"/>
                  <a:gd name="T22" fmla="*/ 74170 w 18"/>
                  <a:gd name="T23" fmla="*/ 443 h 62"/>
                  <a:gd name="T24" fmla="*/ 43479 w 18"/>
                  <a:gd name="T25" fmla="*/ 2922 h 62"/>
                  <a:gd name="T26" fmla="*/ 30413 w 18"/>
                  <a:gd name="T27" fmla="*/ 4562 h 62"/>
                  <a:gd name="T28" fmla="*/ 48020 w 18"/>
                  <a:gd name="T29" fmla="*/ 5564 h 62"/>
                  <a:gd name="T30" fmla="*/ 56562 w 18"/>
                  <a:gd name="T31" fmla="*/ 5285 h 62"/>
                  <a:gd name="T32" fmla="*/ 52283 w 18"/>
                  <a:gd name="T33" fmla="*/ 5870 h 62"/>
                  <a:gd name="T34" fmla="*/ 26150 w 18"/>
                  <a:gd name="T35" fmla="*/ 5285 h 62"/>
                  <a:gd name="T36" fmla="*/ 17346 w 18"/>
                  <a:gd name="T37" fmla="*/ 8513 h 62"/>
                  <a:gd name="T38" fmla="*/ 21870 w 18"/>
                  <a:gd name="T39" fmla="*/ 7036 h 62"/>
                  <a:gd name="T40" fmla="*/ 26150 w 18"/>
                  <a:gd name="T41" fmla="*/ 7927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62">
                    <a:moveTo>
                      <a:pt x="6" y="54"/>
                    </a:moveTo>
                    <a:cubicBezTo>
                      <a:pt x="4" y="50"/>
                      <a:pt x="2" y="54"/>
                      <a:pt x="4" y="55"/>
                    </a:cubicBezTo>
                    <a:cubicBezTo>
                      <a:pt x="7" y="57"/>
                      <a:pt x="9" y="55"/>
                      <a:pt x="8" y="48"/>
                    </a:cubicBezTo>
                    <a:cubicBezTo>
                      <a:pt x="8" y="42"/>
                      <a:pt x="6" y="39"/>
                      <a:pt x="5" y="35"/>
                    </a:cubicBezTo>
                    <a:cubicBezTo>
                      <a:pt x="4" y="30"/>
                      <a:pt x="4" y="25"/>
                      <a:pt x="7" y="22"/>
                    </a:cubicBezTo>
                    <a:cubicBezTo>
                      <a:pt x="5" y="22"/>
                      <a:pt x="2" y="22"/>
                      <a:pt x="1" y="17"/>
                    </a:cubicBezTo>
                    <a:cubicBezTo>
                      <a:pt x="1" y="13"/>
                      <a:pt x="2" y="9"/>
                      <a:pt x="5" y="9"/>
                    </a:cubicBezTo>
                    <a:cubicBezTo>
                      <a:pt x="9" y="9"/>
                      <a:pt x="11" y="14"/>
                      <a:pt x="9" y="16"/>
                    </a:cubicBezTo>
                    <a:cubicBezTo>
                      <a:pt x="7" y="19"/>
                      <a:pt x="3" y="16"/>
                      <a:pt x="5" y="12"/>
                    </a:cubicBezTo>
                    <a:cubicBezTo>
                      <a:pt x="0" y="16"/>
                      <a:pt x="5" y="22"/>
                      <a:pt x="9" y="18"/>
                    </a:cubicBezTo>
                    <a:cubicBezTo>
                      <a:pt x="13" y="16"/>
                      <a:pt x="16" y="5"/>
                      <a:pt x="15" y="0"/>
                    </a:cubicBezTo>
                    <a:cubicBezTo>
                      <a:pt x="16" y="1"/>
                      <a:pt x="16" y="2"/>
                      <a:pt x="17" y="3"/>
                    </a:cubicBezTo>
                    <a:cubicBezTo>
                      <a:pt x="18" y="5"/>
                      <a:pt x="13" y="18"/>
                      <a:pt x="10" y="20"/>
                    </a:cubicBezTo>
                    <a:cubicBezTo>
                      <a:pt x="7" y="22"/>
                      <a:pt x="6" y="24"/>
                      <a:pt x="7" y="31"/>
                    </a:cubicBezTo>
                    <a:cubicBezTo>
                      <a:pt x="7" y="34"/>
                      <a:pt x="9" y="39"/>
                      <a:pt x="11" y="38"/>
                    </a:cubicBezTo>
                    <a:cubicBezTo>
                      <a:pt x="10" y="37"/>
                      <a:pt x="12" y="35"/>
                      <a:pt x="13" y="36"/>
                    </a:cubicBezTo>
                    <a:cubicBezTo>
                      <a:pt x="14" y="36"/>
                      <a:pt x="14" y="40"/>
                      <a:pt x="12" y="40"/>
                    </a:cubicBezTo>
                    <a:cubicBezTo>
                      <a:pt x="10" y="40"/>
                      <a:pt x="8" y="38"/>
                      <a:pt x="6" y="36"/>
                    </a:cubicBezTo>
                    <a:cubicBezTo>
                      <a:pt x="11" y="40"/>
                      <a:pt x="12" y="62"/>
                      <a:pt x="4" y="58"/>
                    </a:cubicBezTo>
                    <a:cubicBezTo>
                      <a:pt x="0" y="56"/>
                      <a:pt x="1" y="49"/>
                      <a:pt x="5" y="48"/>
                    </a:cubicBezTo>
                    <a:cubicBezTo>
                      <a:pt x="7" y="48"/>
                      <a:pt x="8" y="54"/>
                      <a:pt x="6" y="54"/>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271" name="Freeform 215"/>
              <p:cNvSpPr>
                <a:spLocks/>
              </p:cNvSpPr>
              <p:nvPr/>
            </p:nvSpPr>
            <p:spPr bwMode="auto">
              <a:xfrm>
                <a:off x="313" y="432"/>
                <a:ext cx="820" cy="153"/>
              </a:xfrm>
              <a:custGeom>
                <a:avLst/>
                <a:gdLst>
                  <a:gd name="T0" fmla="*/ 0 w 50"/>
                  <a:gd name="T1" fmla="*/ 3814 h 29"/>
                  <a:gd name="T2" fmla="*/ 56467 w 50"/>
                  <a:gd name="T3" fmla="*/ 2949 h 29"/>
                  <a:gd name="T4" fmla="*/ 30355 w 50"/>
                  <a:gd name="T5" fmla="*/ 2949 h 29"/>
                  <a:gd name="T6" fmla="*/ 86822 w 50"/>
                  <a:gd name="T7" fmla="*/ 723 h 29"/>
                  <a:gd name="T8" fmla="*/ 69523 w 50"/>
                  <a:gd name="T9" fmla="*/ 306 h 29"/>
                  <a:gd name="T10" fmla="*/ 95619 w 50"/>
                  <a:gd name="T11" fmla="*/ 723 h 29"/>
                  <a:gd name="T12" fmla="*/ 86822 w 50"/>
                  <a:gd name="T13" fmla="*/ 1752 h 29"/>
                  <a:gd name="T14" fmla="*/ 134771 w 50"/>
                  <a:gd name="T15" fmla="*/ 1614 h 29"/>
                  <a:gd name="T16" fmla="*/ 191238 w 50"/>
                  <a:gd name="T17" fmla="*/ 2643 h 29"/>
                  <a:gd name="T18" fmla="*/ 204277 w 50"/>
                  <a:gd name="T19" fmla="*/ 1477 h 29"/>
                  <a:gd name="T20" fmla="*/ 195497 w 50"/>
                  <a:gd name="T21" fmla="*/ 1920 h 29"/>
                  <a:gd name="T22" fmla="*/ 200018 w 50"/>
                  <a:gd name="T23" fmla="*/ 1029 h 29"/>
                  <a:gd name="T24" fmla="*/ 208553 w 50"/>
                  <a:gd name="T25" fmla="*/ 2200 h 29"/>
                  <a:gd name="T26" fmla="*/ 169402 w 50"/>
                  <a:gd name="T27" fmla="*/ 2786 h 29"/>
                  <a:gd name="T28" fmla="*/ 117455 w 50"/>
                  <a:gd name="T29" fmla="*/ 1752 h 29"/>
                  <a:gd name="T30" fmla="*/ 139030 w 50"/>
                  <a:gd name="T31" fmla="*/ 3229 h 29"/>
                  <a:gd name="T32" fmla="*/ 121715 w 50"/>
                  <a:gd name="T33" fmla="*/ 3229 h 29"/>
                  <a:gd name="T34" fmla="*/ 134771 w 50"/>
                  <a:gd name="T35" fmla="*/ 2949 h 29"/>
                  <a:gd name="T36" fmla="*/ 108675 w 50"/>
                  <a:gd name="T37" fmla="*/ 1752 h 29"/>
                  <a:gd name="T38" fmla="*/ 65247 w 50"/>
                  <a:gd name="T39" fmla="*/ 2643 h 29"/>
                  <a:gd name="T40" fmla="*/ 60727 w 50"/>
                  <a:gd name="T41" fmla="*/ 3366 h 29"/>
                  <a:gd name="T42" fmla="*/ 91359 w 50"/>
                  <a:gd name="T43" fmla="*/ 3366 h 29"/>
                  <a:gd name="T44" fmla="*/ 73783 w 50"/>
                  <a:gd name="T45" fmla="*/ 3366 h 29"/>
                  <a:gd name="T46" fmla="*/ 95619 w 50"/>
                  <a:gd name="T47" fmla="*/ 2786 h 29"/>
                  <a:gd name="T48" fmla="*/ 78303 w 50"/>
                  <a:gd name="T49" fmla="*/ 4258 h 29"/>
                  <a:gd name="T50" fmla="*/ 56467 w 50"/>
                  <a:gd name="T51" fmla="*/ 3229 h 29"/>
                  <a:gd name="T52" fmla="*/ 4260 w 50"/>
                  <a:gd name="T53" fmla="*/ 4120 h 29"/>
                  <a:gd name="T54" fmla="*/ 0 w 50"/>
                  <a:gd name="T55" fmla="*/ 3814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29">
                    <a:moveTo>
                      <a:pt x="0" y="26"/>
                    </a:moveTo>
                    <a:cubicBezTo>
                      <a:pt x="4" y="26"/>
                      <a:pt x="11" y="23"/>
                      <a:pt x="13" y="20"/>
                    </a:cubicBezTo>
                    <a:lnTo>
                      <a:pt x="7" y="20"/>
                    </a:lnTo>
                    <a:cubicBezTo>
                      <a:pt x="12" y="19"/>
                      <a:pt x="23" y="13"/>
                      <a:pt x="20" y="5"/>
                    </a:cubicBezTo>
                    <a:cubicBezTo>
                      <a:pt x="18" y="11"/>
                      <a:pt x="14" y="5"/>
                      <a:pt x="16" y="2"/>
                    </a:cubicBezTo>
                    <a:cubicBezTo>
                      <a:pt x="17" y="0"/>
                      <a:pt x="21" y="1"/>
                      <a:pt x="22" y="5"/>
                    </a:cubicBezTo>
                    <a:cubicBezTo>
                      <a:pt x="22" y="8"/>
                      <a:pt x="22" y="10"/>
                      <a:pt x="20" y="12"/>
                    </a:cubicBezTo>
                    <a:cubicBezTo>
                      <a:pt x="23" y="10"/>
                      <a:pt x="27" y="8"/>
                      <a:pt x="31" y="11"/>
                    </a:cubicBezTo>
                    <a:cubicBezTo>
                      <a:pt x="36" y="13"/>
                      <a:pt x="38" y="20"/>
                      <a:pt x="44" y="18"/>
                    </a:cubicBezTo>
                    <a:cubicBezTo>
                      <a:pt x="47" y="16"/>
                      <a:pt x="48" y="13"/>
                      <a:pt x="47" y="10"/>
                    </a:cubicBezTo>
                    <a:cubicBezTo>
                      <a:pt x="47" y="13"/>
                      <a:pt x="46" y="13"/>
                      <a:pt x="45" y="13"/>
                    </a:cubicBezTo>
                    <a:cubicBezTo>
                      <a:pt x="42" y="12"/>
                      <a:pt x="43" y="6"/>
                      <a:pt x="46" y="7"/>
                    </a:cubicBezTo>
                    <a:cubicBezTo>
                      <a:pt x="48" y="8"/>
                      <a:pt x="50" y="11"/>
                      <a:pt x="48" y="15"/>
                    </a:cubicBezTo>
                    <a:cubicBezTo>
                      <a:pt x="47" y="20"/>
                      <a:pt x="44" y="21"/>
                      <a:pt x="39" y="19"/>
                    </a:cubicBezTo>
                    <a:cubicBezTo>
                      <a:pt x="36" y="17"/>
                      <a:pt x="31" y="11"/>
                      <a:pt x="27" y="12"/>
                    </a:cubicBezTo>
                    <a:cubicBezTo>
                      <a:pt x="29" y="14"/>
                      <a:pt x="33" y="16"/>
                      <a:pt x="32" y="22"/>
                    </a:cubicBezTo>
                    <a:cubicBezTo>
                      <a:pt x="31" y="25"/>
                      <a:pt x="29" y="24"/>
                      <a:pt x="28" y="22"/>
                    </a:cubicBezTo>
                    <a:cubicBezTo>
                      <a:pt x="28" y="20"/>
                      <a:pt x="30" y="18"/>
                      <a:pt x="31" y="20"/>
                    </a:cubicBezTo>
                    <a:cubicBezTo>
                      <a:pt x="31" y="17"/>
                      <a:pt x="27" y="12"/>
                      <a:pt x="25" y="12"/>
                    </a:cubicBezTo>
                    <a:cubicBezTo>
                      <a:pt x="21" y="12"/>
                      <a:pt x="19" y="15"/>
                      <a:pt x="15" y="18"/>
                    </a:cubicBezTo>
                    <a:cubicBezTo>
                      <a:pt x="14" y="20"/>
                      <a:pt x="13" y="21"/>
                      <a:pt x="14" y="23"/>
                    </a:cubicBezTo>
                    <a:cubicBezTo>
                      <a:pt x="14" y="29"/>
                      <a:pt x="23" y="28"/>
                      <a:pt x="21" y="23"/>
                    </a:cubicBezTo>
                    <a:cubicBezTo>
                      <a:pt x="21" y="26"/>
                      <a:pt x="17" y="24"/>
                      <a:pt x="17" y="23"/>
                    </a:cubicBezTo>
                    <a:cubicBezTo>
                      <a:pt x="17" y="20"/>
                      <a:pt x="19" y="17"/>
                      <a:pt x="22" y="19"/>
                    </a:cubicBezTo>
                    <a:cubicBezTo>
                      <a:pt x="25" y="24"/>
                      <a:pt x="22" y="29"/>
                      <a:pt x="18" y="29"/>
                    </a:cubicBezTo>
                    <a:cubicBezTo>
                      <a:pt x="15" y="29"/>
                      <a:pt x="13" y="27"/>
                      <a:pt x="13" y="22"/>
                    </a:cubicBezTo>
                    <a:cubicBezTo>
                      <a:pt x="10" y="26"/>
                      <a:pt x="5" y="27"/>
                      <a:pt x="1" y="28"/>
                    </a:cubicBezTo>
                    <a:cubicBezTo>
                      <a:pt x="1" y="27"/>
                      <a:pt x="1" y="27"/>
                      <a:pt x="0" y="26"/>
                    </a:cubicBezTo>
                    <a:close/>
                  </a:path>
                </a:pathLst>
              </a:custGeom>
              <a:solidFill>
                <a:srgbClr val="340E70"/>
              </a:solidFill>
              <a:ln>
                <a:noFill/>
              </a:ln>
              <a:extLst/>
            </p:spPr>
            <p:txBody>
              <a:bodyPr/>
              <a:lstStyle/>
              <a:p>
                <a:pPr>
                  <a:defRPr/>
                </a:pPr>
                <a:endParaRPr lang="en-US">
                  <a:latin typeface="+mj-lt"/>
                  <a:cs typeface="Arial" charset="0"/>
                </a:endParaRPr>
              </a:p>
            </p:txBody>
          </p:sp>
          <p:sp>
            <p:nvSpPr>
              <p:cNvPr id="96272" name="Freeform 216"/>
              <p:cNvSpPr>
                <a:spLocks/>
              </p:cNvSpPr>
              <p:nvPr/>
            </p:nvSpPr>
            <p:spPr bwMode="auto">
              <a:xfrm>
                <a:off x="313" y="432"/>
                <a:ext cx="820" cy="153"/>
              </a:xfrm>
              <a:custGeom>
                <a:avLst/>
                <a:gdLst>
                  <a:gd name="T0" fmla="*/ 0 w 50"/>
                  <a:gd name="T1" fmla="*/ 3814 h 29"/>
                  <a:gd name="T2" fmla="*/ 56467 w 50"/>
                  <a:gd name="T3" fmla="*/ 2949 h 29"/>
                  <a:gd name="T4" fmla="*/ 30355 w 50"/>
                  <a:gd name="T5" fmla="*/ 2949 h 29"/>
                  <a:gd name="T6" fmla="*/ 86822 w 50"/>
                  <a:gd name="T7" fmla="*/ 723 h 29"/>
                  <a:gd name="T8" fmla="*/ 69523 w 50"/>
                  <a:gd name="T9" fmla="*/ 306 h 29"/>
                  <a:gd name="T10" fmla="*/ 95619 w 50"/>
                  <a:gd name="T11" fmla="*/ 723 h 29"/>
                  <a:gd name="T12" fmla="*/ 86822 w 50"/>
                  <a:gd name="T13" fmla="*/ 1752 h 29"/>
                  <a:gd name="T14" fmla="*/ 134771 w 50"/>
                  <a:gd name="T15" fmla="*/ 1614 h 29"/>
                  <a:gd name="T16" fmla="*/ 191238 w 50"/>
                  <a:gd name="T17" fmla="*/ 2643 h 29"/>
                  <a:gd name="T18" fmla="*/ 204277 w 50"/>
                  <a:gd name="T19" fmla="*/ 1477 h 29"/>
                  <a:gd name="T20" fmla="*/ 195497 w 50"/>
                  <a:gd name="T21" fmla="*/ 1920 h 29"/>
                  <a:gd name="T22" fmla="*/ 200018 w 50"/>
                  <a:gd name="T23" fmla="*/ 1029 h 29"/>
                  <a:gd name="T24" fmla="*/ 208553 w 50"/>
                  <a:gd name="T25" fmla="*/ 2200 h 29"/>
                  <a:gd name="T26" fmla="*/ 169402 w 50"/>
                  <a:gd name="T27" fmla="*/ 2786 h 29"/>
                  <a:gd name="T28" fmla="*/ 117455 w 50"/>
                  <a:gd name="T29" fmla="*/ 1752 h 29"/>
                  <a:gd name="T30" fmla="*/ 139030 w 50"/>
                  <a:gd name="T31" fmla="*/ 3229 h 29"/>
                  <a:gd name="T32" fmla="*/ 121715 w 50"/>
                  <a:gd name="T33" fmla="*/ 3229 h 29"/>
                  <a:gd name="T34" fmla="*/ 134771 w 50"/>
                  <a:gd name="T35" fmla="*/ 2949 h 29"/>
                  <a:gd name="T36" fmla="*/ 108675 w 50"/>
                  <a:gd name="T37" fmla="*/ 1752 h 29"/>
                  <a:gd name="T38" fmla="*/ 65247 w 50"/>
                  <a:gd name="T39" fmla="*/ 2643 h 29"/>
                  <a:gd name="T40" fmla="*/ 60727 w 50"/>
                  <a:gd name="T41" fmla="*/ 3366 h 29"/>
                  <a:gd name="T42" fmla="*/ 91359 w 50"/>
                  <a:gd name="T43" fmla="*/ 3366 h 29"/>
                  <a:gd name="T44" fmla="*/ 73783 w 50"/>
                  <a:gd name="T45" fmla="*/ 3366 h 29"/>
                  <a:gd name="T46" fmla="*/ 95619 w 50"/>
                  <a:gd name="T47" fmla="*/ 2786 h 29"/>
                  <a:gd name="T48" fmla="*/ 78303 w 50"/>
                  <a:gd name="T49" fmla="*/ 4258 h 29"/>
                  <a:gd name="T50" fmla="*/ 56467 w 50"/>
                  <a:gd name="T51" fmla="*/ 3229 h 29"/>
                  <a:gd name="T52" fmla="*/ 4260 w 50"/>
                  <a:gd name="T53" fmla="*/ 4120 h 29"/>
                  <a:gd name="T54" fmla="*/ 0 w 50"/>
                  <a:gd name="T55" fmla="*/ 3814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29">
                    <a:moveTo>
                      <a:pt x="0" y="26"/>
                    </a:moveTo>
                    <a:cubicBezTo>
                      <a:pt x="4" y="26"/>
                      <a:pt x="11" y="23"/>
                      <a:pt x="13" y="20"/>
                    </a:cubicBezTo>
                    <a:lnTo>
                      <a:pt x="7" y="20"/>
                    </a:lnTo>
                    <a:cubicBezTo>
                      <a:pt x="12" y="19"/>
                      <a:pt x="23" y="13"/>
                      <a:pt x="20" y="5"/>
                    </a:cubicBezTo>
                    <a:cubicBezTo>
                      <a:pt x="18" y="11"/>
                      <a:pt x="14" y="5"/>
                      <a:pt x="16" y="2"/>
                    </a:cubicBezTo>
                    <a:cubicBezTo>
                      <a:pt x="17" y="0"/>
                      <a:pt x="21" y="1"/>
                      <a:pt x="22" y="5"/>
                    </a:cubicBezTo>
                    <a:cubicBezTo>
                      <a:pt x="22" y="8"/>
                      <a:pt x="22" y="10"/>
                      <a:pt x="20" y="12"/>
                    </a:cubicBezTo>
                    <a:cubicBezTo>
                      <a:pt x="23" y="10"/>
                      <a:pt x="27" y="8"/>
                      <a:pt x="31" y="11"/>
                    </a:cubicBezTo>
                    <a:cubicBezTo>
                      <a:pt x="36" y="13"/>
                      <a:pt x="38" y="20"/>
                      <a:pt x="44" y="18"/>
                    </a:cubicBezTo>
                    <a:cubicBezTo>
                      <a:pt x="47" y="16"/>
                      <a:pt x="48" y="13"/>
                      <a:pt x="47" y="10"/>
                    </a:cubicBezTo>
                    <a:cubicBezTo>
                      <a:pt x="47" y="13"/>
                      <a:pt x="46" y="13"/>
                      <a:pt x="45" y="13"/>
                    </a:cubicBezTo>
                    <a:cubicBezTo>
                      <a:pt x="42" y="12"/>
                      <a:pt x="43" y="6"/>
                      <a:pt x="46" y="7"/>
                    </a:cubicBezTo>
                    <a:cubicBezTo>
                      <a:pt x="48" y="8"/>
                      <a:pt x="50" y="11"/>
                      <a:pt x="48" y="15"/>
                    </a:cubicBezTo>
                    <a:cubicBezTo>
                      <a:pt x="47" y="20"/>
                      <a:pt x="44" y="21"/>
                      <a:pt x="39" y="19"/>
                    </a:cubicBezTo>
                    <a:cubicBezTo>
                      <a:pt x="36" y="17"/>
                      <a:pt x="31" y="11"/>
                      <a:pt x="27" y="12"/>
                    </a:cubicBezTo>
                    <a:cubicBezTo>
                      <a:pt x="29" y="14"/>
                      <a:pt x="33" y="16"/>
                      <a:pt x="32" y="22"/>
                    </a:cubicBezTo>
                    <a:cubicBezTo>
                      <a:pt x="31" y="25"/>
                      <a:pt x="29" y="24"/>
                      <a:pt x="28" y="22"/>
                    </a:cubicBezTo>
                    <a:cubicBezTo>
                      <a:pt x="28" y="20"/>
                      <a:pt x="30" y="18"/>
                      <a:pt x="31" y="20"/>
                    </a:cubicBezTo>
                    <a:cubicBezTo>
                      <a:pt x="31" y="17"/>
                      <a:pt x="27" y="12"/>
                      <a:pt x="25" y="12"/>
                    </a:cubicBezTo>
                    <a:cubicBezTo>
                      <a:pt x="21" y="12"/>
                      <a:pt x="19" y="15"/>
                      <a:pt x="15" y="18"/>
                    </a:cubicBezTo>
                    <a:cubicBezTo>
                      <a:pt x="14" y="20"/>
                      <a:pt x="13" y="21"/>
                      <a:pt x="14" y="23"/>
                    </a:cubicBezTo>
                    <a:cubicBezTo>
                      <a:pt x="14" y="29"/>
                      <a:pt x="23" y="28"/>
                      <a:pt x="21" y="23"/>
                    </a:cubicBezTo>
                    <a:cubicBezTo>
                      <a:pt x="21" y="26"/>
                      <a:pt x="17" y="24"/>
                      <a:pt x="17" y="23"/>
                    </a:cubicBezTo>
                    <a:cubicBezTo>
                      <a:pt x="17" y="20"/>
                      <a:pt x="19" y="17"/>
                      <a:pt x="22" y="19"/>
                    </a:cubicBezTo>
                    <a:cubicBezTo>
                      <a:pt x="25" y="24"/>
                      <a:pt x="22" y="29"/>
                      <a:pt x="18" y="29"/>
                    </a:cubicBezTo>
                    <a:cubicBezTo>
                      <a:pt x="15" y="29"/>
                      <a:pt x="13" y="27"/>
                      <a:pt x="13" y="22"/>
                    </a:cubicBezTo>
                    <a:cubicBezTo>
                      <a:pt x="10" y="26"/>
                      <a:pt x="5" y="27"/>
                      <a:pt x="1" y="28"/>
                    </a:cubicBezTo>
                    <a:cubicBezTo>
                      <a:pt x="1" y="27"/>
                      <a:pt x="1" y="27"/>
                      <a:pt x="0" y="26"/>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273" name="Freeform 217"/>
              <p:cNvSpPr>
                <a:spLocks/>
              </p:cNvSpPr>
              <p:nvPr/>
            </p:nvSpPr>
            <p:spPr bwMode="auto">
              <a:xfrm>
                <a:off x="117" y="564"/>
                <a:ext cx="147" cy="42"/>
              </a:xfrm>
              <a:custGeom>
                <a:avLst/>
                <a:gdLst>
                  <a:gd name="T0" fmla="*/ 39216 w 9"/>
                  <a:gd name="T1" fmla="*/ 441 h 8"/>
                  <a:gd name="T2" fmla="*/ 4263 w 9"/>
                  <a:gd name="T3" fmla="*/ 1019 h 8"/>
                  <a:gd name="T4" fmla="*/ 4263 w 9"/>
                  <a:gd name="T5" fmla="*/ 441 h 8"/>
                  <a:gd name="T6" fmla="*/ 39216 w 9"/>
                  <a:gd name="T7" fmla="*/ 44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9" y="3"/>
                    </a:moveTo>
                    <a:cubicBezTo>
                      <a:pt x="8" y="6"/>
                      <a:pt x="3" y="8"/>
                      <a:pt x="1" y="7"/>
                    </a:cubicBezTo>
                    <a:cubicBezTo>
                      <a:pt x="0" y="6"/>
                      <a:pt x="0" y="4"/>
                      <a:pt x="1" y="3"/>
                    </a:cubicBezTo>
                    <a:cubicBezTo>
                      <a:pt x="4" y="0"/>
                      <a:pt x="8" y="2"/>
                      <a:pt x="9" y="3"/>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274" name="Freeform 218"/>
              <p:cNvSpPr>
                <a:spLocks/>
              </p:cNvSpPr>
              <p:nvPr/>
            </p:nvSpPr>
            <p:spPr bwMode="auto">
              <a:xfrm>
                <a:off x="117" y="564"/>
                <a:ext cx="147" cy="42"/>
              </a:xfrm>
              <a:custGeom>
                <a:avLst/>
                <a:gdLst>
                  <a:gd name="T0" fmla="*/ 39216 w 9"/>
                  <a:gd name="T1" fmla="*/ 441 h 8"/>
                  <a:gd name="T2" fmla="*/ 4263 w 9"/>
                  <a:gd name="T3" fmla="*/ 1019 h 8"/>
                  <a:gd name="T4" fmla="*/ 4263 w 9"/>
                  <a:gd name="T5" fmla="*/ 441 h 8"/>
                  <a:gd name="T6" fmla="*/ 39216 w 9"/>
                  <a:gd name="T7" fmla="*/ 44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9" y="3"/>
                    </a:moveTo>
                    <a:cubicBezTo>
                      <a:pt x="8" y="6"/>
                      <a:pt x="3" y="8"/>
                      <a:pt x="1" y="7"/>
                    </a:cubicBezTo>
                    <a:cubicBezTo>
                      <a:pt x="0" y="6"/>
                      <a:pt x="0" y="4"/>
                      <a:pt x="1" y="3"/>
                    </a:cubicBezTo>
                    <a:cubicBezTo>
                      <a:pt x="4" y="0"/>
                      <a:pt x="8" y="2"/>
                      <a:pt x="9" y="3"/>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275" name="Freeform 219"/>
              <p:cNvSpPr>
                <a:spLocks/>
              </p:cNvSpPr>
              <p:nvPr/>
            </p:nvSpPr>
            <p:spPr bwMode="auto">
              <a:xfrm>
                <a:off x="313" y="490"/>
                <a:ext cx="98" cy="63"/>
              </a:xfrm>
              <a:custGeom>
                <a:avLst/>
                <a:gdLst>
                  <a:gd name="T0" fmla="*/ 8804 w 6"/>
                  <a:gd name="T1" fmla="*/ 1738 h 12"/>
                  <a:gd name="T2" fmla="*/ 26150 w 6"/>
                  <a:gd name="T3" fmla="*/ 441 h 12"/>
                  <a:gd name="T4" fmla="*/ 13067 w 6"/>
                  <a:gd name="T5" fmla="*/ 137 h 12"/>
                  <a:gd name="T6" fmla="*/ 8804 w 6"/>
                  <a:gd name="T7" fmla="*/ 173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2" y="12"/>
                    </a:moveTo>
                    <a:cubicBezTo>
                      <a:pt x="4" y="12"/>
                      <a:pt x="6" y="6"/>
                      <a:pt x="6" y="3"/>
                    </a:cubicBezTo>
                    <a:cubicBezTo>
                      <a:pt x="5" y="0"/>
                      <a:pt x="4" y="0"/>
                      <a:pt x="3" y="1"/>
                    </a:cubicBezTo>
                    <a:cubicBezTo>
                      <a:pt x="0" y="5"/>
                      <a:pt x="1" y="10"/>
                      <a:pt x="2" y="12"/>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276" name="Freeform 220"/>
              <p:cNvSpPr>
                <a:spLocks/>
              </p:cNvSpPr>
              <p:nvPr/>
            </p:nvSpPr>
            <p:spPr bwMode="auto">
              <a:xfrm>
                <a:off x="313" y="490"/>
                <a:ext cx="98" cy="63"/>
              </a:xfrm>
              <a:custGeom>
                <a:avLst/>
                <a:gdLst>
                  <a:gd name="T0" fmla="*/ 8804 w 6"/>
                  <a:gd name="T1" fmla="*/ 1738 h 12"/>
                  <a:gd name="T2" fmla="*/ 26150 w 6"/>
                  <a:gd name="T3" fmla="*/ 441 h 12"/>
                  <a:gd name="T4" fmla="*/ 13067 w 6"/>
                  <a:gd name="T5" fmla="*/ 137 h 12"/>
                  <a:gd name="T6" fmla="*/ 8804 w 6"/>
                  <a:gd name="T7" fmla="*/ 173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2" y="12"/>
                    </a:moveTo>
                    <a:cubicBezTo>
                      <a:pt x="4" y="12"/>
                      <a:pt x="6" y="6"/>
                      <a:pt x="6" y="3"/>
                    </a:cubicBezTo>
                    <a:cubicBezTo>
                      <a:pt x="5" y="0"/>
                      <a:pt x="4" y="0"/>
                      <a:pt x="3" y="1"/>
                    </a:cubicBezTo>
                    <a:cubicBezTo>
                      <a:pt x="0" y="5"/>
                      <a:pt x="1" y="10"/>
                      <a:pt x="2" y="12"/>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277" name="Freeform 221"/>
              <p:cNvSpPr>
                <a:spLocks/>
              </p:cNvSpPr>
              <p:nvPr/>
            </p:nvSpPr>
            <p:spPr bwMode="auto">
              <a:xfrm>
                <a:off x="248" y="490"/>
                <a:ext cx="49" cy="48"/>
              </a:xfrm>
              <a:custGeom>
                <a:avLst/>
                <a:gdLst>
                  <a:gd name="T0" fmla="*/ 8804 w 3"/>
                  <a:gd name="T1" fmla="*/ 1365 h 9"/>
                  <a:gd name="T2" fmla="*/ 8804 w 3"/>
                  <a:gd name="T3" fmla="*/ 144 h 9"/>
                  <a:gd name="T4" fmla="*/ 0 w 3"/>
                  <a:gd name="T5" fmla="*/ 144 h 9"/>
                  <a:gd name="T6" fmla="*/ 8804 w 3"/>
                  <a:gd name="T7" fmla="*/ 136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2" y="9"/>
                    </a:moveTo>
                    <a:cubicBezTo>
                      <a:pt x="3" y="8"/>
                      <a:pt x="3" y="3"/>
                      <a:pt x="2" y="1"/>
                    </a:cubicBezTo>
                    <a:cubicBezTo>
                      <a:pt x="1" y="0"/>
                      <a:pt x="1" y="0"/>
                      <a:pt x="0" y="1"/>
                    </a:cubicBezTo>
                    <a:cubicBezTo>
                      <a:pt x="0" y="5"/>
                      <a:pt x="1" y="8"/>
                      <a:pt x="2" y="9"/>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278" name="Freeform 222"/>
              <p:cNvSpPr>
                <a:spLocks/>
              </p:cNvSpPr>
              <p:nvPr/>
            </p:nvSpPr>
            <p:spPr bwMode="auto">
              <a:xfrm>
                <a:off x="248" y="490"/>
                <a:ext cx="49" cy="48"/>
              </a:xfrm>
              <a:custGeom>
                <a:avLst/>
                <a:gdLst>
                  <a:gd name="T0" fmla="*/ 8804 w 3"/>
                  <a:gd name="T1" fmla="*/ 1365 h 9"/>
                  <a:gd name="T2" fmla="*/ 8804 w 3"/>
                  <a:gd name="T3" fmla="*/ 144 h 9"/>
                  <a:gd name="T4" fmla="*/ 0 w 3"/>
                  <a:gd name="T5" fmla="*/ 144 h 9"/>
                  <a:gd name="T6" fmla="*/ 8804 w 3"/>
                  <a:gd name="T7" fmla="*/ 136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2" y="9"/>
                    </a:moveTo>
                    <a:cubicBezTo>
                      <a:pt x="3" y="8"/>
                      <a:pt x="3" y="3"/>
                      <a:pt x="2" y="1"/>
                    </a:cubicBezTo>
                    <a:cubicBezTo>
                      <a:pt x="1" y="0"/>
                      <a:pt x="1" y="0"/>
                      <a:pt x="0" y="1"/>
                    </a:cubicBezTo>
                    <a:cubicBezTo>
                      <a:pt x="0" y="5"/>
                      <a:pt x="1" y="8"/>
                      <a:pt x="2" y="9"/>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279" name="Freeform 223"/>
              <p:cNvSpPr>
                <a:spLocks/>
              </p:cNvSpPr>
              <p:nvPr/>
            </p:nvSpPr>
            <p:spPr bwMode="auto">
              <a:xfrm>
                <a:off x="117" y="538"/>
                <a:ext cx="115" cy="31"/>
              </a:xfrm>
              <a:custGeom>
                <a:avLst/>
                <a:gdLst>
                  <a:gd name="T0" fmla="*/ 31034 w 7"/>
                  <a:gd name="T1" fmla="*/ 429 h 6"/>
                  <a:gd name="T2" fmla="*/ 4321 w 7"/>
                  <a:gd name="T3" fmla="*/ 134 h 6"/>
                  <a:gd name="T4" fmla="*/ 4321 w 7"/>
                  <a:gd name="T5" fmla="*/ 429 h 6"/>
                  <a:gd name="T6" fmla="*/ 31034 w 7"/>
                  <a:gd name="T7" fmla="*/ 429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7" y="3"/>
                    </a:moveTo>
                    <a:cubicBezTo>
                      <a:pt x="6" y="1"/>
                      <a:pt x="3" y="0"/>
                      <a:pt x="1" y="1"/>
                    </a:cubicBezTo>
                    <a:cubicBezTo>
                      <a:pt x="0" y="2"/>
                      <a:pt x="0" y="3"/>
                      <a:pt x="1" y="3"/>
                    </a:cubicBezTo>
                    <a:cubicBezTo>
                      <a:pt x="3" y="6"/>
                      <a:pt x="6" y="5"/>
                      <a:pt x="7" y="3"/>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280" name="Freeform 224"/>
              <p:cNvSpPr>
                <a:spLocks/>
              </p:cNvSpPr>
              <p:nvPr/>
            </p:nvSpPr>
            <p:spPr bwMode="auto">
              <a:xfrm>
                <a:off x="117" y="538"/>
                <a:ext cx="115" cy="31"/>
              </a:xfrm>
              <a:custGeom>
                <a:avLst/>
                <a:gdLst>
                  <a:gd name="T0" fmla="*/ 31034 w 7"/>
                  <a:gd name="T1" fmla="*/ 429 h 6"/>
                  <a:gd name="T2" fmla="*/ 4321 w 7"/>
                  <a:gd name="T3" fmla="*/ 134 h 6"/>
                  <a:gd name="T4" fmla="*/ 4321 w 7"/>
                  <a:gd name="T5" fmla="*/ 429 h 6"/>
                  <a:gd name="T6" fmla="*/ 31034 w 7"/>
                  <a:gd name="T7" fmla="*/ 429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7" y="3"/>
                    </a:moveTo>
                    <a:cubicBezTo>
                      <a:pt x="6" y="1"/>
                      <a:pt x="3" y="0"/>
                      <a:pt x="1" y="1"/>
                    </a:cubicBezTo>
                    <a:cubicBezTo>
                      <a:pt x="0" y="2"/>
                      <a:pt x="0" y="3"/>
                      <a:pt x="1" y="3"/>
                    </a:cubicBezTo>
                    <a:cubicBezTo>
                      <a:pt x="3" y="6"/>
                      <a:pt x="6" y="5"/>
                      <a:pt x="7" y="3"/>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281" name="Freeform 225"/>
              <p:cNvSpPr>
                <a:spLocks/>
              </p:cNvSpPr>
              <p:nvPr/>
            </p:nvSpPr>
            <p:spPr bwMode="auto">
              <a:xfrm>
                <a:off x="150" y="495"/>
                <a:ext cx="147" cy="74"/>
              </a:xfrm>
              <a:custGeom>
                <a:avLst/>
                <a:gdLst>
                  <a:gd name="T0" fmla="*/ 39216 w 9"/>
                  <a:gd name="T1" fmla="*/ 2067 h 14"/>
                  <a:gd name="T2" fmla="*/ 0 w 9"/>
                  <a:gd name="T3" fmla="*/ 449 h 14"/>
                  <a:gd name="T4" fmla="*/ 8804 w 9"/>
                  <a:gd name="T5" fmla="*/ 0 h 14"/>
                  <a:gd name="T6" fmla="*/ 39216 w 9"/>
                  <a:gd name="T7" fmla="*/ 206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4">
                    <a:moveTo>
                      <a:pt x="9" y="14"/>
                    </a:moveTo>
                    <a:cubicBezTo>
                      <a:pt x="6" y="14"/>
                      <a:pt x="1" y="7"/>
                      <a:pt x="0" y="3"/>
                    </a:cubicBezTo>
                    <a:cubicBezTo>
                      <a:pt x="0" y="0"/>
                      <a:pt x="1" y="0"/>
                      <a:pt x="2" y="0"/>
                    </a:cubicBezTo>
                    <a:cubicBezTo>
                      <a:pt x="7" y="3"/>
                      <a:pt x="9" y="11"/>
                      <a:pt x="9" y="14"/>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282" name="Freeform 226"/>
              <p:cNvSpPr>
                <a:spLocks/>
              </p:cNvSpPr>
              <p:nvPr/>
            </p:nvSpPr>
            <p:spPr bwMode="auto">
              <a:xfrm>
                <a:off x="150" y="495"/>
                <a:ext cx="147" cy="74"/>
              </a:xfrm>
              <a:custGeom>
                <a:avLst/>
                <a:gdLst>
                  <a:gd name="T0" fmla="*/ 39216 w 9"/>
                  <a:gd name="T1" fmla="*/ 2067 h 14"/>
                  <a:gd name="T2" fmla="*/ 0 w 9"/>
                  <a:gd name="T3" fmla="*/ 449 h 14"/>
                  <a:gd name="T4" fmla="*/ 8804 w 9"/>
                  <a:gd name="T5" fmla="*/ 0 h 14"/>
                  <a:gd name="T6" fmla="*/ 39216 w 9"/>
                  <a:gd name="T7" fmla="*/ 206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4">
                    <a:moveTo>
                      <a:pt x="9" y="14"/>
                    </a:moveTo>
                    <a:cubicBezTo>
                      <a:pt x="6" y="14"/>
                      <a:pt x="1" y="7"/>
                      <a:pt x="0" y="3"/>
                    </a:cubicBezTo>
                    <a:cubicBezTo>
                      <a:pt x="0" y="0"/>
                      <a:pt x="1" y="0"/>
                      <a:pt x="2" y="0"/>
                    </a:cubicBezTo>
                    <a:cubicBezTo>
                      <a:pt x="7" y="3"/>
                      <a:pt x="9" y="11"/>
                      <a:pt x="9" y="14"/>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283" name="Freeform 227"/>
              <p:cNvSpPr>
                <a:spLocks/>
              </p:cNvSpPr>
              <p:nvPr/>
            </p:nvSpPr>
            <p:spPr bwMode="auto">
              <a:xfrm>
                <a:off x="264" y="559"/>
                <a:ext cx="114" cy="38"/>
              </a:xfrm>
              <a:custGeom>
                <a:avLst/>
                <a:gdLst>
                  <a:gd name="T0" fmla="*/ 0 w 7"/>
                  <a:gd name="T1" fmla="*/ 578 h 8"/>
                  <a:gd name="T2" fmla="*/ 21481 w 7"/>
                  <a:gd name="T3" fmla="*/ 0 h 8"/>
                  <a:gd name="T4" fmla="*/ 0 w 7"/>
                  <a:gd name="T5" fmla="*/ 578 h 8"/>
                  <a:gd name="T6" fmla="*/ 0 60000 65536"/>
                  <a:gd name="T7" fmla="*/ 0 60000 65536"/>
                  <a:gd name="T8" fmla="*/ 0 60000 65536"/>
                </a:gdLst>
                <a:ahLst/>
                <a:cxnLst>
                  <a:cxn ang="T6">
                    <a:pos x="T0" y="T1"/>
                  </a:cxn>
                  <a:cxn ang="T7">
                    <a:pos x="T2" y="T3"/>
                  </a:cxn>
                  <a:cxn ang="T8">
                    <a:pos x="T4" y="T5"/>
                  </a:cxn>
                </a:cxnLst>
                <a:rect l="0" t="0" r="r" b="b"/>
                <a:pathLst>
                  <a:path w="7" h="8">
                    <a:moveTo>
                      <a:pt x="0" y="4"/>
                    </a:moveTo>
                    <a:cubicBezTo>
                      <a:pt x="2" y="8"/>
                      <a:pt x="7" y="5"/>
                      <a:pt x="5" y="0"/>
                    </a:cubicBezTo>
                    <a:cubicBezTo>
                      <a:pt x="3" y="1"/>
                      <a:pt x="2" y="3"/>
                      <a:pt x="0" y="4"/>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284" name="Freeform 228"/>
              <p:cNvSpPr>
                <a:spLocks noEditPoints="1"/>
              </p:cNvSpPr>
              <p:nvPr/>
            </p:nvSpPr>
            <p:spPr bwMode="auto">
              <a:xfrm>
                <a:off x="248" y="553"/>
                <a:ext cx="114" cy="43"/>
              </a:xfrm>
              <a:custGeom>
                <a:avLst/>
                <a:gdLst>
                  <a:gd name="T0" fmla="*/ 8745 w 7"/>
                  <a:gd name="T1" fmla="*/ 779 h 8"/>
                  <a:gd name="T2" fmla="*/ 17247 w 7"/>
                  <a:gd name="T3" fmla="*/ 925 h 8"/>
                  <a:gd name="T4" fmla="*/ 12996 w 7"/>
                  <a:gd name="T5" fmla="*/ 1242 h 8"/>
                  <a:gd name="T6" fmla="*/ 4251 w 7"/>
                  <a:gd name="T7" fmla="*/ 925 h 8"/>
                  <a:gd name="T8" fmla="*/ 8745 w 7"/>
                  <a:gd name="T9" fmla="*/ 779 h 8"/>
                  <a:gd name="T10" fmla="*/ 17247 w 7"/>
                  <a:gd name="T11" fmla="*/ 925 h 8"/>
                  <a:gd name="T12" fmla="*/ 17247 w 7"/>
                  <a:gd name="T13" fmla="*/ 925 h 8"/>
                  <a:gd name="T14" fmla="*/ 21481 w 7"/>
                  <a:gd name="T15" fmla="*/ 1242 h 8"/>
                  <a:gd name="T16" fmla="*/ 12996 w 7"/>
                  <a:gd name="T17" fmla="*/ 1242 h 8"/>
                  <a:gd name="T18" fmla="*/ 17247 w 7"/>
                  <a:gd name="T19" fmla="*/ 925 h 8"/>
                  <a:gd name="T20" fmla="*/ 17247 w 7"/>
                  <a:gd name="T21" fmla="*/ 925 h 8"/>
                  <a:gd name="T22" fmla="*/ 21481 w 7"/>
                  <a:gd name="T23" fmla="*/ 925 h 8"/>
                  <a:gd name="T24" fmla="*/ 25992 w 7"/>
                  <a:gd name="T25" fmla="*/ 925 h 8"/>
                  <a:gd name="T26" fmla="*/ 21481 w 7"/>
                  <a:gd name="T27" fmla="*/ 1242 h 8"/>
                  <a:gd name="T28" fmla="*/ 17247 w 7"/>
                  <a:gd name="T29" fmla="*/ 925 h 8"/>
                  <a:gd name="T30" fmla="*/ 21481 w 7"/>
                  <a:gd name="T31" fmla="*/ 925 h 8"/>
                  <a:gd name="T32" fmla="*/ 21481 w 7"/>
                  <a:gd name="T33" fmla="*/ 925 h 8"/>
                  <a:gd name="T34" fmla="*/ 25992 w 7"/>
                  <a:gd name="T35" fmla="*/ 925 h 8"/>
                  <a:gd name="T36" fmla="*/ 21481 w 7"/>
                  <a:gd name="T37" fmla="*/ 925 h 8"/>
                  <a:gd name="T38" fmla="*/ 21481 w 7"/>
                  <a:gd name="T39" fmla="*/ 925 h 8"/>
                  <a:gd name="T40" fmla="*/ 21481 w 7"/>
                  <a:gd name="T41" fmla="*/ 145 h 8"/>
                  <a:gd name="T42" fmla="*/ 25992 w 7"/>
                  <a:gd name="T43" fmla="*/ 145 h 8"/>
                  <a:gd name="T44" fmla="*/ 25992 w 7"/>
                  <a:gd name="T45" fmla="*/ 925 h 8"/>
                  <a:gd name="T46" fmla="*/ 21481 w 7"/>
                  <a:gd name="T47" fmla="*/ 925 h 8"/>
                  <a:gd name="T48" fmla="*/ 21481 w 7"/>
                  <a:gd name="T49" fmla="*/ 0 h 8"/>
                  <a:gd name="T50" fmla="*/ 25992 w 7"/>
                  <a:gd name="T51" fmla="*/ 0 h 8"/>
                  <a:gd name="T52" fmla="*/ 25992 w 7"/>
                  <a:gd name="T53" fmla="*/ 145 h 8"/>
                  <a:gd name="T54" fmla="*/ 25992 w 7"/>
                  <a:gd name="T55" fmla="*/ 145 h 8"/>
                  <a:gd name="T56" fmla="*/ 21481 w 7"/>
                  <a:gd name="T57" fmla="*/ 0 h 8"/>
                  <a:gd name="T58" fmla="*/ 25992 w 7"/>
                  <a:gd name="T59" fmla="*/ 145 h 8"/>
                  <a:gd name="T60" fmla="*/ 17247 w 7"/>
                  <a:gd name="T61" fmla="*/ 634 h 8"/>
                  <a:gd name="T62" fmla="*/ 12996 w 7"/>
                  <a:gd name="T63" fmla="*/ 317 h 8"/>
                  <a:gd name="T64" fmla="*/ 21481 w 7"/>
                  <a:gd name="T65" fmla="*/ 0 h 8"/>
                  <a:gd name="T66" fmla="*/ 25992 w 7"/>
                  <a:gd name="T67" fmla="*/ 145 h 8"/>
                  <a:gd name="T68" fmla="*/ 17247 w 7"/>
                  <a:gd name="T69" fmla="*/ 634 h 8"/>
                  <a:gd name="T70" fmla="*/ 4251 w 7"/>
                  <a:gd name="T71" fmla="*/ 925 h 8"/>
                  <a:gd name="T72" fmla="*/ 4251 w 7"/>
                  <a:gd name="T73" fmla="*/ 779 h 8"/>
                  <a:gd name="T74" fmla="*/ 12996 w 7"/>
                  <a:gd name="T75" fmla="*/ 317 h 8"/>
                  <a:gd name="T76" fmla="*/ 17247 w 7"/>
                  <a:gd name="T77" fmla="*/ 634 h 8"/>
                  <a:gd name="T78" fmla="*/ 4251 w 7"/>
                  <a:gd name="T79" fmla="*/ 925 h 8"/>
                  <a:gd name="T80" fmla="*/ 0 w 7"/>
                  <a:gd name="T81" fmla="*/ 779 h 8"/>
                  <a:gd name="T82" fmla="*/ 4251 w 7"/>
                  <a:gd name="T83" fmla="*/ 779 h 8"/>
                  <a:gd name="T84" fmla="*/ 4251 w 7"/>
                  <a:gd name="T85" fmla="*/ 779 h 8"/>
                  <a:gd name="T86" fmla="*/ 4251 w 7"/>
                  <a:gd name="T87" fmla="*/ 925 h 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 h="8">
                    <a:moveTo>
                      <a:pt x="2" y="5"/>
                    </a:moveTo>
                    <a:cubicBezTo>
                      <a:pt x="2" y="6"/>
                      <a:pt x="3" y="6"/>
                      <a:pt x="4" y="6"/>
                    </a:cubicBezTo>
                    <a:lnTo>
                      <a:pt x="3" y="8"/>
                    </a:lnTo>
                    <a:cubicBezTo>
                      <a:pt x="2" y="8"/>
                      <a:pt x="1" y="7"/>
                      <a:pt x="1" y="6"/>
                    </a:cubicBezTo>
                    <a:lnTo>
                      <a:pt x="2" y="5"/>
                    </a:lnTo>
                    <a:close/>
                    <a:moveTo>
                      <a:pt x="4" y="6"/>
                    </a:moveTo>
                    <a:cubicBezTo>
                      <a:pt x="4" y="7"/>
                      <a:pt x="4" y="6"/>
                      <a:pt x="4" y="6"/>
                    </a:cubicBezTo>
                    <a:lnTo>
                      <a:pt x="5" y="8"/>
                    </a:lnTo>
                    <a:cubicBezTo>
                      <a:pt x="4" y="8"/>
                      <a:pt x="4" y="8"/>
                      <a:pt x="3" y="8"/>
                    </a:cubicBezTo>
                    <a:lnTo>
                      <a:pt x="4" y="6"/>
                    </a:lnTo>
                    <a:close/>
                    <a:moveTo>
                      <a:pt x="4" y="6"/>
                    </a:moveTo>
                    <a:cubicBezTo>
                      <a:pt x="5" y="6"/>
                      <a:pt x="5" y="6"/>
                      <a:pt x="5" y="6"/>
                    </a:cubicBezTo>
                    <a:lnTo>
                      <a:pt x="6" y="6"/>
                    </a:lnTo>
                    <a:cubicBezTo>
                      <a:pt x="6" y="7"/>
                      <a:pt x="5" y="7"/>
                      <a:pt x="5" y="8"/>
                    </a:cubicBezTo>
                    <a:lnTo>
                      <a:pt x="4" y="6"/>
                    </a:lnTo>
                    <a:close/>
                    <a:moveTo>
                      <a:pt x="5" y="6"/>
                    </a:moveTo>
                    <a:lnTo>
                      <a:pt x="5" y="6"/>
                    </a:lnTo>
                    <a:lnTo>
                      <a:pt x="6" y="6"/>
                    </a:lnTo>
                    <a:lnTo>
                      <a:pt x="5" y="6"/>
                    </a:lnTo>
                    <a:close/>
                    <a:moveTo>
                      <a:pt x="5" y="6"/>
                    </a:moveTo>
                    <a:cubicBezTo>
                      <a:pt x="6" y="5"/>
                      <a:pt x="6" y="3"/>
                      <a:pt x="5" y="1"/>
                    </a:cubicBezTo>
                    <a:lnTo>
                      <a:pt x="6" y="1"/>
                    </a:lnTo>
                    <a:cubicBezTo>
                      <a:pt x="7" y="3"/>
                      <a:pt x="7" y="5"/>
                      <a:pt x="6" y="6"/>
                    </a:cubicBezTo>
                    <a:lnTo>
                      <a:pt x="5" y="6"/>
                    </a:lnTo>
                    <a:close/>
                    <a:moveTo>
                      <a:pt x="5" y="0"/>
                    </a:moveTo>
                    <a:lnTo>
                      <a:pt x="6" y="0"/>
                    </a:lnTo>
                    <a:lnTo>
                      <a:pt x="6" y="1"/>
                    </a:lnTo>
                    <a:lnTo>
                      <a:pt x="5" y="0"/>
                    </a:lnTo>
                    <a:close/>
                    <a:moveTo>
                      <a:pt x="6" y="1"/>
                    </a:moveTo>
                    <a:cubicBezTo>
                      <a:pt x="5" y="2"/>
                      <a:pt x="4" y="3"/>
                      <a:pt x="4" y="4"/>
                    </a:cubicBezTo>
                    <a:lnTo>
                      <a:pt x="3" y="2"/>
                    </a:lnTo>
                    <a:cubicBezTo>
                      <a:pt x="4" y="2"/>
                      <a:pt x="4" y="1"/>
                      <a:pt x="5" y="0"/>
                    </a:cubicBezTo>
                    <a:lnTo>
                      <a:pt x="6" y="1"/>
                    </a:lnTo>
                    <a:close/>
                    <a:moveTo>
                      <a:pt x="4" y="4"/>
                    </a:moveTo>
                    <a:cubicBezTo>
                      <a:pt x="3" y="4"/>
                      <a:pt x="2" y="5"/>
                      <a:pt x="1" y="6"/>
                    </a:cubicBezTo>
                    <a:lnTo>
                      <a:pt x="1" y="5"/>
                    </a:lnTo>
                    <a:cubicBezTo>
                      <a:pt x="2" y="4"/>
                      <a:pt x="2" y="3"/>
                      <a:pt x="3" y="2"/>
                    </a:cubicBezTo>
                    <a:lnTo>
                      <a:pt x="4" y="4"/>
                    </a:lnTo>
                    <a:close/>
                    <a:moveTo>
                      <a:pt x="1" y="6"/>
                    </a:moveTo>
                    <a:lnTo>
                      <a:pt x="0" y="5"/>
                    </a:lnTo>
                    <a:lnTo>
                      <a:pt x="1" y="5"/>
                    </a:lnTo>
                    <a:lnTo>
                      <a:pt x="1" y="6"/>
                    </a:lnTo>
                    <a:close/>
                  </a:path>
                </a:pathLst>
              </a:custGeom>
              <a:solidFill>
                <a:srgbClr val="340E70"/>
              </a:solidFill>
              <a:ln>
                <a:noFill/>
              </a:ln>
              <a:extLst/>
            </p:spPr>
            <p:txBody>
              <a:bodyPr/>
              <a:lstStyle/>
              <a:p>
                <a:pPr>
                  <a:defRPr/>
                </a:pPr>
                <a:endParaRPr lang="en-US">
                  <a:latin typeface="+mj-lt"/>
                  <a:cs typeface="Arial" charset="0"/>
                </a:endParaRPr>
              </a:p>
            </p:txBody>
          </p:sp>
          <p:sp>
            <p:nvSpPr>
              <p:cNvPr id="96285" name="Freeform 229"/>
              <p:cNvSpPr>
                <a:spLocks/>
              </p:cNvSpPr>
              <p:nvPr/>
            </p:nvSpPr>
            <p:spPr bwMode="auto">
              <a:xfrm>
                <a:off x="264" y="627"/>
                <a:ext cx="98" cy="64"/>
              </a:xfrm>
              <a:custGeom>
                <a:avLst/>
                <a:gdLst>
                  <a:gd name="T0" fmla="*/ 21870 w 6"/>
                  <a:gd name="T1" fmla="*/ 0 h 12"/>
                  <a:gd name="T2" fmla="*/ 0 w 6"/>
                  <a:gd name="T3" fmla="*/ 1365 h 12"/>
                  <a:gd name="T4" fmla="*/ 13067 w 6"/>
                  <a:gd name="T5" fmla="*/ 1680 h 12"/>
                  <a:gd name="T6" fmla="*/ 21870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5" y="0"/>
                    </a:moveTo>
                    <a:cubicBezTo>
                      <a:pt x="2" y="0"/>
                      <a:pt x="0" y="6"/>
                      <a:pt x="0" y="9"/>
                    </a:cubicBezTo>
                    <a:cubicBezTo>
                      <a:pt x="1" y="12"/>
                      <a:pt x="2" y="12"/>
                      <a:pt x="3" y="11"/>
                    </a:cubicBezTo>
                    <a:cubicBezTo>
                      <a:pt x="6" y="7"/>
                      <a:pt x="6" y="2"/>
                      <a:pt x="5" y="0"/>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286" name="Freeform 230"/>
              <p:cNvSpPr>
                <a:spLocks/>
              </p:cNvSpPr>
              <p:nvPr/>
            </p:nvSpPr>
            <p:spPr bwMode="auto">
              <a:xfrm>
                <a:off x="264" y="627"/>
                <a:ext cx="98" cy="64"/>
              </a:xfrm>
              <a:custGeom>
                <a:avLst/>
                <a:gdLst>
                  <a:gd name="T0" fmla="*/ 21870 w 6"/>
                  <a:gd name="T1" fmla="*/ 0 h 12"/>
                  <a:gd name="T2" fmla="*/ 0 w 6"/>
                  <a:gd name="T3" fmla="*/ 1365 h 12"/>
                  <a:gd name="T4" fmla="*/ 13067 w 6"/>
                  <a:gd name="T5" fmla="*/ 1680 h 12"/>
                  <a:gd name="T6" fmla="*/ 21870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5" y="0"/>
                    </a:moveTo>
                    <a:cubicBezTo>
                      <a:pt x="2" y="0"/>
                      <a:pt x="0" y="6"/>
                      <a:pt x="0" y="9"/>
                    </a:cubicBezTo>
                    <a:cubicBezTo>
                      <a:pt x="1" y="12"/>
                      <a:pt x="2" y="12"/>
                      <a:pt x="3" y="11"/>
                    </a:cubicBezTo>
                    <a:cubicBezTo>
                      <a:pt x="6" y="7"/>
                      <a:pt x="6" y="2"/>
                      <a:pt x="5" y="0"/>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287" name="Freeform 231"/>
              <p:cNvSpPr>
                <a:spLocks/>
              </p:cNvSpPr>
              <p:nvPr/>
            </p:nvSpPr>
            <p:spPr bwMode="auto">
              <a:xfrm>
                <a:off x="411" y="575"/>
                <a:ext cx="163" cy="38"/>
              </a:xfrm>
              <a:custGeom>
                <a:avLst/>
                <a:gdLst>
                  <a:gd name="T0" fmla="*/ 0 w 10"/>
                  <a:gd name="T1" fmla="*/ 719 h 8"/>
                  <a:gd name="T2" fmla="*/ 34540 w 10"/>
                  <a:gd name="T3" fmla="*/ 305 h 8"/>
                  <a:gd name="T4" fmla="*/ 39055 w 10"/>
                  <a:gd name="T5" fmla="*/ 882 h 8"/>
                  <a:gd name="T6" fmla="*/ 0 w 10"/>
                  <a:gd name="T7" fmla="*/ 71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0" y="5"/>
                    </a:moveTo>
                    <a:cubicBezTo>
                      <a:pt x="1" y="2"/>
                      <a:pt x="6" y="0"/>
                      <a:pt x="8" y="2"/>
                    </a:cubicBezTo>
                    <a:cubicBezTo>
                      <a:pt x="10" y="3"/>
                      <a:pt x="10" y="5"/>
                      <a:pt x="9" y="6"/>
                    </a:cubicBezTo>
                    <a:cubicBezTo>
                      <a:pt x="5" y="8"/>
                      <a:pt x="2" y="7"/>
                      <a:pt x="0" y="5"/>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288" name="Freeform 232"/>
              <p:cNvSpPr>
                <a:spLocks/>
              </p:cNvSpPr>
              <p:nvPr/>
            </p:nvSpPr>
            <p:spPr bwMode="auto">
              <a:xfrm>
                <a:off x="411" y="575"/>
                <a:ext cx="163" cy="38"/>
              </a:xfrm>
              <a:custGeom>
                <a:avLst/>
                <a:gdLst>
                  <a:gd name="T0" fmla="*/ 0 w 10"/>
                  <a:gd name="T1" fmla="*/ 719 h 8"/>
                  <a:gd name="T2" fmla="*/ 34540 w 10"/>
                  <a:gd name="T3" fmla="*/ 305 h 8"/>
                  <a:gd name="T4" fmla="*/ 39055 w 10"/>
                  <a:gd name="T5" fmla="*/ 882 h 8"/>
                  <a:gd name="T6" fmla="*/ 0 w 10"/>
                  <a:gd name="T7" fmla="*/ 71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0" y="5"/>
                    </a:moveTo>
                    <a:cubicBezTo>
                      <a:pt x="1" y="2"/>
                      <a:pt x="6" y="0"/>
                      <a:pt x="8" y="2"/>
                    </a:cubicBezTo>
                    <a:cubicBezTo>
                      <a:pt x="10" y="3"/>
                      <a:pt x="10" y="5"/>
                      <a:pt x="9" y="6"/>
                    </a:cubicBezTo>
                    <a:cubicBezTo>
                      <a:pt x="5" y="8"/>
                      <a:pt x="2" y="7"/>
                      <a:pt x="0" y="5"/>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289" name="Freeform 233"/>
              <p:cNvSpPr>
                <a:spLocks/>
              </p:cNvSpPr>
              <p:nvPr/>
            </p:nvSpPr>
            <p:spPr bwMode="auto">
              <a:xfrm>
                <a:off x="444" y="622"/>
                <a:ext cx="98" cy="32"/>
              </a:xfrm>
              <a:custGeom>
                <a:avLst/>
                <a:gdLst>
                  <a:gd name="T0" fmla="*/ 0 w 6"/>
                  <a:gd name="T1" fmla="*/ 144 h 6"/>
                  <a:gd name="T2" fmla="*/ 26150 w 6"/>
                  <a:gd name="T3" fmla="*/ 453 h 6"/>
                  <a:gd name="T4" fmla="*/ 21870 w 6"/>
                  <a:gd name="T5" fmla="*/ 768 h 6"/>
                  <a:gd name="T6" fmla="*/ 0 w 6"/>
                  <a:gd name="T7" fmla="*/ 144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1"/>
                    </a:moveTo>
                    <a:cubicBezTo>
                      <a:pt x="1" y="0"/>
                      <a:pt x="5" y="1"/>
                      <a:pt x="6" y="3"/>
                    </a:cubicBezTo>
                    <a:cubicBezTo>
                      <a:pt x="6" y="4"/>
                      <a:pt x="6" y="5"/>
                      <a:pt x="5" y="5"/>
                    </a:cubicBezTo>
                    <a:cubicBezTo>
                      <a:pt x="2" y="6"/>
                      <a:pt x="0" y="3"/>
                      <a:pt x="0" y="1"/>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290" name="Freeform 234"/>
              <p:cNvSpPr>
                <a:spLocks/>
              </p:cNvSpPr>
              <p:nvPr/>
            </p:nvSpPr>
            <p:spPr bwMode="auto">
              <a:xfrm>
                <a:off x="444" y="622"/>
                <a:ext cx="98" cy="32"/>
              </a:xfrm>
              <a:custGeom>
                <a:avLst/>
                <a:gdLst>
                  <a:gd name="T0" fmla="*/ 0 w 6"/>
                  <a:gd name="T1" fmla="*/ 144 h 6"/>
                  <a:gd name="T2" fmla="*/ 26150 w 6"/>
                  <a:gd name="T3" fmla="*/ 453 h 6"/>
                  <a:gd name="T4" fmla="*/ 21870 w 6"/>
                  <a:gd name="T5" fmla="*/ 768 h 6"/>
                  <a:gd name="T6" fmla="*/ 0 w 6"/>
                  <a:gd name="T7" fmla="*/ 144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1"/>
                    </a:moveTo>
                    <a:cubicBezTo>
                      <a:pt x="1" y="0"/>
                      <a:pt x="5" y="1"/>
                      <a:pt x="6" y="3"/>
                    </a:cubicBezTo>
                    <a:cubicBezTo>
                      <a:pt x="6" y="4"/>
                      <a:pt x="6" y="5"/>
                      <a:pt x="5" y="5"/>
                    </a:cubicBezTo>
                    <a:cubicBezTo>
                      <a:pt x="2" y="6"/>
                      <a:pt x="0" y="3"/>
                      <a:pt x="0" y="1"/>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291" name="Freeform 235"/>
              <p:cNvSpPr>
                <a:spLocks/>
              </p:cNvSpPr>
              <p:nvPr/>
            </p:nvSpPr>
            <p:spPr bwMode="auto">
              <a:xfrm>
                <a:off x="346" y="648"/>
                <a:ext cx="65" cy="52"/>
              </a:xfrm>
              <a:custGeom>
                <a:avLst/>
                <a:gdLst>
                  <a:gd name="T0" fmla="*/ 12935 w 4"/>
                  <a:gd name="T1" fmla="*/ 0 h 9"/>
                  <a:gd name="T2" fmla="*/ 12935 w 4"/>
                  <a:gd name="T3" fmla="*/ 1221 h 9"/>
                  <a:gd name="T4" fmla="*/ 4225 w 4"/>
                  <a:gd name="T5" fmla="*/ 1221 h 9"/>
                  <a:gd name="T6" fmla="*/ 12935 w 4"/>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3" y="0"/>
                    </a:moveTo>
                    <a:cubicBezTo>
                      <a:pt x="4" y="1"/>
                      <a:pt x="4" y="6"/>
                      <a:pt x="3" y="8"/>
                    </a:cubicBezTo>
                    <a:cubicBezTo>
                      <a:pt x="2" y="9"/>
                      <a:pt x="2" y="9"/>
                      <a:pt x="1" y="8"/>
                    </a:cubicBezTo>
                    <a:cubicBezTo>
                      <a:pt x="0" y="4"/>
                      <a:pt x="2" y="1"/>
                      <a:pt x="3" y="0"/>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292" name="Freeform 236"/>
              <p:cNvSpPr>
                <a:spLocks/>
              </p:cNvSpPr>
              <p:nvPr/>
            </p:nvSpPr>
            <p:spPr bwMode="auto">
              <a:xfrm>
                <a:off x="346" y="648"/>
                <a:ext cx="65" cy="52"/>
              </a:xfrm>
              <a:custGeom>
                <a:avLst/>
                <a:gdLst>
                  <a:gd name="T0" fmla="*/ 12935 w 4"/>
                  <a:gd name="T1" fmla="*/ 0 h 9"/>
                  <a:gd name="T2" fmla="*/ 12935 w 4"/>
                  <a:gd name="T3" fmla="*/ 1221 h 9"/>
                  <a:gd name="T4" fmla="*/ 4225 w 4"/>
                  <a:gd name="T5" fmla="*/ 1221 h 9"/>
                  <a:gd name="T6" fmla="*/ 12935 w 4"/>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3" y="0"/>
                    </a:moveTo>
                    <a:cubicBezTo>
                      <a:pt x="4" y="1"/>
                      <a:pt x="4" y="6"/>
                      <a:pt x="3" y="8"/>
                    </a:cubicBezTo>
                    <a:cubicBezTo>
                      <a:pt x="2" y="9"/>
                      <a:pt x="2" y="9"/>
                      <a:pt x="1" y="8"/>
                    </a:cubicBezTo>
                    <a:cubicBezTo>
                      <a:pt x="0" y="4"/>
                      <a:pt x="2" y="1"/>
                      <a:pt x="3" y="0"/>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293" name="Freeform 237"/>
              <p:cNvSpPr>
                <a:spLocks/>
              </p:cNvSpPr>
              <p:nvPr/>
            </p:nvSpPr>
            <p:spPr bwMode="auto">
              <a:xfrm>
                <a:off x="362" y="617"/>
                <a:ext cx="147" cy="82"/>
              </a:xfrm>
              <a:custGeom>
                <a:avLst/>
                <a:gdLst>
                  <a:gd name="T0" fmla="*/ 4263 w 9"/>
                  <a:gd name="T1" fmla="*/ 0 h 15"/>
                  <a:gd name="T2" fmla="*/ 26150 w 9"/>
                  <a:gd name="T3" fmla="*/ 2054 h 15"/>
                  <a:gd name="T4" fmla="*/ 39216 w 9"/>
                  <a:gd name="T5" fmla="*/ 1749 h 15"/>
                  <a:gd name="T6" fmla="*/ 4263 w 9"/>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1" y="0"/>
                    </a:moveTo>
                    <a:cubicBezTo>
                      <a:pt x="0" y="3"/>
                      <a:pt x="3" y="12"/>
                      <a:pt x="6" y="14"/>
                    </a:cubicBezTo>
                    <a:cubicBezTo>
                      <a:pt x="8" y="15"/>
                      <a:pt x="9" y="14"/>
                      <a:pt x="9" y="12"/>
                    </a:cubicBezTo>
                    <a:cubicBezTo>
                      <a:pt x="8" y="5"/>
                      <a:pt x="3" y="0"/>
                      <a:pt x="1" y="0"/>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294" name="Freeform 238"/>
              <p:cNvSpPr>
                <a:spLocks/>
              </p:cNvSpPr>
              <p:nvPr/>
            </p:nvSpPr>
            <p:spPr bwMode="auto">
              <a:xfrm>
                <a:off x="362" y="617"/>
                <a:ext cx="147" cy="82"/>
              </a:xfrm>
              <a:custGeom>
                <a:avLst/>
                <a:gdLst>
                  <a:gd name="T0" fmla="*/ 4263 w 9"/>
                  <a:gd name="T1" fmla="*/ 0 h 15"/>
                  <a:gd name="T2" fmla="*/ 26150 w 9"/>
                  <a:gd name="T3" fmla="*/ 2054 h 15"/>
                  <a:gd name="T4" fmla="*/ 39216 w 9"/>
                  <a:gd name="T5" fmla="*/ 1749 h 15"/>
                  <a:gd name="T6" fmla="*/ 4263 w 9"/>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1" y="0"/>
                    </a:moveTo>
                    <a:cubicBezTo>
                      <a:pt x="0" y="3"/>
                      <a:pt x="3" y="12"/>
                      <a:pt x="6" y="14"/>
                    </a:cubicBezTo>
                    <a:cubicBezTo>
                      <a:pt x="8" y="15"/>
                      <a:pt x="9" y="14"/>
                      <a:pt x="9" y="12"/>
                    </a:cubicBezTo>
                    <a:cubicBezTo>
                      <a:pt x="8" y="5"/>
                      <a:pt x="3" y="0"/>
                      <a:pt x="1" y="0"/>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295" name="Freeform 239"/>
              <p:cNvSpPr>
                <a:spLocks/>
              </p:cNvSpPr>
              <p:nvPr/>
            </p:nvSpPr>
            <p:spPr bwMode="auto">
              <a:xfrm>
                <a:off x="297" y="575"/>
                <a:ext cx="114" cy="52"/>
              </a:xfrm>
              <a:custGeom>
                <a:avLst/>
                <a:gdLst>
                  <a:gd name="T0" fmla="*/ 12996 w 7"/>
                  <a:gd name="T1" fmla="*/ 1404 h 10"/>
                  <a:gd name="T2" fmla="*/ 30243 w 7"/>
                  <a:gd name="T3" fmla="*/ 702 h 10"/>
                  <a:gd name="T4" fmla="*/ 12996 w 7"/>
                  <a:gd name="T5" fmla="*/ 1404 h 10"/>
                  <a:gd name="T6" fmla="*/ 0 60000 65536"/>
                  <a:gd name="T7" fmla="*/ 0 60000 65536"/>
                  <a:gd name="T8" fmla="*/ 0 60000 65536"/>
                </a:gdLst>
                <a:ahLst/>
                <a:cxnLst>
                  <a:cxn ang="T6">
                    <a:pos x="T0" y="T1"/>
                  </a:cxn>
                  <a:cxn ang="T7">
                    <a:pos x="T2" y="T3"/>
                  </a:cxn>
                  <a:cxn ang="T8">
                    <a:pos x="T4" y="T5"/>
                  </a:cxn>
                </a:cxnLst>
                <a:rect l="0" t="0" r="r" b="b"/>
                <a:pathLst>
                  <a:path w="7" h="10">
                    <a:moveTo>
                      <a:pt x="3" y="10"/>
                    </a:moveTo>
                    <a:cubicBezTo>
                      <a:pt x="0" y="5"/>
                      <a:pt x="4" y="0"/>
                      <a:pt x="7" y="5"/>
                    </a:cubicBezTo>
                    <a:cubicBezTo>
                      <a:pt x="6" y="6"/>
                      <a:pt x="4" y="8"/>
                      <a:pt x="3" y="10"/>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296" name="Freeform 240"/>
              <p:cNvSpPr>
                <a:spLocks/>
              </p:cNvSpPr>
              <p:nvPr/>
            </p:nvSpPr>
            <p:spPr bwMode="auto">
              <a:xfrm>
                <a:off x="297" y="575"/>
                <a:ext cx="114" cy="52"/>
              </a:xfrm>
              <a:custGeom>
                <a:avLst/>
                <a:gdLst>
                  <a:gd name="T0" fmla="*/ 12996 w 7"/>
                  <a:gd name="T1" fmla="*/ 1404 h 10"/>
                  <a:gd name="T2" fmla="*/ 30243 w 7"/>
                  <a:gd name="T3" fmla="*/ 702 h 10"/>
                  <a:gd name="T4" fmla="*/ 12996 w 7"/>
                  <a:gd name="T5" fmla="*/ 1404 h 10"/>
                  <a:gd name="T6" fmla="*/ 0 60000 65536"/>
                  <a:gd name="T7" fmla="*/ 0 60000 65536"/>
                  <a:gd name="T8" fmla="*/ 0 60000 65536"/>
                </a:gdLst>
                <a:ahLst/>
                <a:cxnLst>
                  <a:cxn ang="T6">
                    <a:pos x="T0" y="T1"/>
                  </a:cxn>
                  <a:cxn ang="T7">
                    <a:pos x="T2" y="T3"/>
                  </a:cxn>
                  <a:cxn ang="T8">
                    <a:pos x="T4" y="T5"/>
                  </a:cxn>
                </a:cxnLst>
                <a:rect l="0" t="0" r="r" b="b"/>
                <a:pathLst>
                  <a:path w="7" h="10">
                    <a:moveTo>
                      <a:pt x="3" y="10"/>
                    </a:moveTo>
                    <a:cubicBezTo>
                      <a:pt x="0" y="5"/>
                      <a:pt x="4" y="0"/>
                      <a:pt x="7" y="5"/>
                    </a:cubicBezTo>
                    <a:cubicBezTo>
                      <a:pt x="6" y="6"/>
                      <a:pt x="4" y="8"/>
                      <a:pt x="3" y="10"/>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297" name="Freeform 241"/>
              <p:cNvSpPr>
                <a:spLocks/>
              </p:cNvSpPr>
              <p:nvPr/>
            </p:nvSpPr>
            <p:spPr bwMode="auto">
              <a:xfrm>
                <a:off x="52" y="3954"/>
                <a:ext cx="294" cy="327"/>
              </a:xfrm>
              <a:custGeom>
                <a:avLst/>
                <a:gdLst>
                  <a:gd name="T0" fmla="*/ 26150 w 18"/>
                  <a:gd name="T1" fmla="*/ 1171 h 62"/>
                  <a:gd name="T2" fmla="*/ 17346 w 18"/>
                  <a:gd name="T3" fmla="*/ 1028 h 62"/>
                  <a:gd name="T4" fmla="*/ 34953 w 18"/>
                  <a:gd name="T5" fmla="*/ 2057 h 62"/>
                  <a:gd name="T6" fmla="*/ 21870 w 18"/>
                  <a:gd name="T7" fmla="*/ 3950 h 62"/>
                  <a:gd name="T8" fmla="*/ 30413 w 18"/>
                  <a:gd name="T9" fmla="*/ 5870 h 62"/>
                  <a:gd name="T10" fmla="*/ 4263 w 18"/>
                  <a:gd name="T11" fmla="*/ 6593 h 62"/>
                  <a:gd name="T12" fmla="*/ 21870 w 18"/>
                  <a:gd name="T13" fmla="*/ 7790 h 62"/>
                  <a:gd name="T14" fmla="*/ 39216 w 18"/>
                  <a:gd name="T15" fmla="*/ 6762 h 62"/>
                  <a:gd name="T16" fmla="*/ 21870 w 18"/>
                  <a:gd name="T17" fmla="*/ 7342 h 62"/>
                  <a:gd name="T18" fmla="*/ 39216 w 18"/>
                  <a:gd name="T19" fmla="*/ 6456 h 62"/>
                  <a:gd name="T20" fmla="*/ 65366 w 18"/>
                  <a:gd name="T21" fmla="*/ 9098 h 62"/>
                  <a:gd name="T22" fmla="*/ 74170 w 18"/>
                  <a:gd name="T23" fmla="*/ 8650 h 62"/>
                  <a:gd name="T24" fmla="*/ 43479 w 18"/>
                  <a:gd name="T25" fmla="*/ 6176 h 62"/>
                  <a:gd name="T26" fmla="*/ 30413 w 18"/>
                  <a:gd name="T27" fmla="*/ 4562 h 62"/>
                  <a:gd name="T28" fmla="*/ 48020 w 18"/>
                  <a:gd name="T29" fmla="*/ 3534 h 62"/>
                  <a:gd name="T30" fmla="*/ 56562 w 18"/>
                  <a:gd name="T31" fmla="*/ 3813 h 62"/>
                  <a:gd name="T32" fmla="*/ 52283 w 18"/>
                  <a:gd name="T33" fmla="*/ 3228 h 62"/>
                  <a:gd name="T34" fmla="*/ 26150 w 18"/>
                  <a:gd name="T35" fmla="*/ 3813 h 62"/>
                  <a:gd name="T36" fmla="*/ 17346 w 18"/>
                  <a:gd name="T37" fmla="*/ 585 h 62"/>
                  <a:gd name="T38" fmla="*/ 21870 w 18"/>
                  <a:gd name="T39" fmla="*/ 2057 h 62"/>
                  <a:gd name="T40" fmla="*/ 26150 w 18"/>
                  <a:gd name="T41" fmla="*/ 1171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62">
                    <a:moveTo>
                      <a:pt x="6" y="8"/>
                    </a:moveTo>
                    <a:cubicBezTo>
                      <a:pt x="4" y="12"/>
                      <a:pt x="2" y="8"/>
                      <a:pt x="4" y="7"/>
                    </a:cubicBezTo>
                    <a:cubicBezTo>
                      <a:pt x="7" y="5"/>
                      <a:pt x="9" y="7"/>
                      <a:pt x="8" y="14"/>
                    </a:cubicBezTo>
                    <a:cubicBezTo>
                      <a:pt x="8" y="20"/>
                      <a:pt x="6" y="23"/>
                      <a:pt x="5" y="27"/>
                    </a:cubicBezTo>
                    <a:cubicBezTo>
                      <a:pt x="4" y="32"/>
                      <a:pt x="4" y="37"/>
                      <a:pt x="7" y="40"/>
                    </a:cubicBezTo>
                    <a:cubicBezTo>
                      <a:pt x="5" y="40"/>
                      <a:pt x="2" y="40"/>
                      <a:pt x="1" y="45"/>
                    </a:cubicBezTo>
                    <a:cubicBezTo>
                      <a:pt x="1" y="49"/>
                      <a:pt x="2" y="53"/>
                      <a:pt x="5" y="53"/>
                    </a:cubicBezTo>
                    <a:cubicBezTo>
                      <a:pt x="9" y="53"/>
                      <a:pt x="11" y="48"/>
                      <a:pt x="9" y="46"/>
                    </a:cubicBezTo>
                    <a:cubicBezTo>
                      <a:pt x="7" y="43"/>
                      <a:pt x="3" y="46"/>
                      <a:pt x="5" y="50"/>
                    </a:cubicBezTo>
                    <a:cubicBezTo>
                      <a:pt x="0" y="46"/>
                      <a:pt x="5" y="40"/>
                      <a:pt x="9" y="44"/>
                    </a:cubicBezTo>
                    <a:cubicBezTo>
                      <a:pt x="13" y="46"/>
                      <a:pt x="16" y="57"/>
                      <a:pt x="15" y="62"/>
                    </a:cubicBezTo>
                    <a:cubicBezTo>
                      <a:pt x="16" y="61"/>
                      <a:pt x="16" y="60"/>
                      <a:pt x="17" y="59"/>
                    </a:cubicBezTo>
                    <a:cubicBezTo>
                      <a:pt x="18" y="57"/>
                      <a:pt x="13" y="44"/>
                      <a:pt x="10" y="42"/>
                    </a:cubicBezTo>
                    <a:cubicBezTo>
                      <a:pt x="7" y="40"/>
                      <a:pt x="6" y="38"/>
                      <a:pt x="7" y="31"/>
                    </a:cubicBezTo>
                    <a:cubicBezTo>
                      <a:pt x="7" y="28"/>
                      <a:pt x="9" y="23"/>
                      <a:pt x="11" y="24"/>
                    </a:cubicBezTo>
                    <a:cubicBezTo>
                      <a:pt x="10" y="25"/>
                      <a:pt x="12" y="27"/>
                      <a:pt x="13" y="26"/>
                    </a:cubicBezTo>
                    <a:cubicBezTo>
                      <a:pt x="14" y="26"/>
                      <a:pt x="14" y="22"/>
                      <a:pt x="12" y="22"/>
                    </a:cubicBezTo>
                    <a:cubicBezTo>
                      <a:pt x="10" y="22"/>
                      <a:pt x="8" y="24"/>
                      <a:pt x="6" y="26"/>
                    </a:cubicBezTo>
                    <a:cubicBezTo>
                      <a:pt x="11" y="22"/>
                      <a:pt x="12" y="0"/>
                      <a:pt x="4" y="4"/>
                    </a:cubicBezTo>
                    <a:cubicBezTo>
                      <a:pt x="0" y="6"/>
                      <a:pt x="1" y="13"/>
                      <a:pt x="5" y="14"/>
                    </a:cubicBezTo>
                    <a:cubicBezTo>
                      <a:pt x="7" y="14"/>
                      <a:pt x="8" y="8"/>
                      <a:pt x="6" y="8"/>
                    </a:cubicBezTo>
                    <a:close/>
                  </a:path>
                </a:pathLst>
              </a:custGeom>
              <a:solidFill>
                <a:srgbClr val="340E70"/>
              </a:solidFill>
              <a:ln>
                <a:noFill/>
              </a:ln>
              <a:extLst/>
            </p:spPr>
            <p:txBody>
              <a:bodyPr/>
              <a:lstStyle/>
              <a:p>
                <a:pPr>
                  <a:defRPr/>
                </a:pPr>
                <a:endParaRPr lang="en-US">
                  <a:latin typeface="+mj-lt"/>
                  <a:cs typeface="Arial" charset="0"/>
                </a:endParaRPr>
              </a:p>
            </p:txBody>
          </p:sp>
          <p:sp>
            <p:nvSpPr>
              <p:cNvPr id="96298" name="Freeform 242"/>
              <p:cNvSpPr>
                <a:spLocks/>
              </p:cNvSpPr>
              <p:nvPr/>
            </p:nvSpPr>
            <p:spPr bwMode="auto">
              <a:xfrm>
                <a:off x="52" y="3954"/>
                <a:ext cx="294" cy="327"/>
              </a:xfrm>
              <a:custGeom>
                <a:avLst/>
                <a:gdLst>
                  <a:gd name="T0" fmla="*/ 26150 w 18"/>
                  <a:gd name="T1" fmla="*/ 1171 h 62"/>
                  <a:gd name="T2" fmla="*/ 17346 w 18"/>
                  <a:gd name="T3" fmla="*/ 1028 h 62"/>
                  <a:gd name="T4" fmla="*/ 34953 w 18"/>
                  <a:gd name="T5" fmla="*/ 2057 h 62"/>
                  <a:gd name="T6" fmla="*/ 21870 w 18"/>
                  <a:gd name="T7" fmla="*/ 3950 h 62"/>
                  <a:gd name="T8" fmla="*/ 30413 w 18"/>
                  <a:gd name="T9" fmla="*/ 5870 h 62"/>
                  <a:gd name="T10" fmla="*/ 4263 w 18"/>
                  <a:gd name="T11" fmla="*/ 6593 h 62"/>
                  <a:gd name="T12" fmla="*/ 21870 w 18"/>
                  <a:gd name="T13" fmla="*/ 7790 h 62"/>
                  <a:gd name="T14" fmla="*/ 39216 w 18"/>
                  <a:gd name="T15" fmla="*/ 6762 h 62"/>
                  <a:gd name="T16" fmla="*/ 21870 w 18"/>
                  <a:gd name="T17" fmla="*/ 7342 h 62"/>
                  <a:gd name="T18" fmla="*/ 39216 w 18"/>
                  <a:gd name="T19" fmla="*/ 6456 h 62"/>
                  <a:gd name="T20" fmla="*/ 65366 w 18"/>
                  <a:gd name="T21" fmla="*/ 9098 h 62"/>
                  <a:gd name="T22" fmla="*/ 74170 w 18"/>
                  <a:gd name="T23" fmla="*/ 8650 h 62"/>
                  <a:gd name="T24" fmla="*/ 43479 w 18"/>
                  <a:gd name="T25" fmla="*/ 6176 h 62"/>
                  <a:gd name="T26" fmla="*/ 30413 w 18"/>
                  <a:gd name="T27" fmla="*/ 4562 h 62"/>
                  <a:gd name="T28" fmla="*/ 48020 w 18"/>
                  <a:gd name="T29" fmla="*/ 3534 h 62"/>
                  <a:gd name="T30" fmla="*/ 56562 w 18"/>
                  <a:gd name="T31" fmla="*/ 3813 h 62"/>
                  <a:gd name="T32" fmla="*/ 52283 w 18"/>
                  <a:gd name="T33" fmla="*/ 3228 h 62"/>
                  <a:gd name="T34" fmla="*/ 26150 w 18"/>
                  <a:gd name="T35" fmla="*/ 3813 h 62"/>
                  <a:gd name="T36" fmla="*/ 17346 w 18"/>
                  <a:gd name="T37" fmla="*/ 585 h 62"/>
                  <a:gd name="T38" fmla="*/ 21870 w 18"/>
                  <a:gd name="T39" fmla="*/ 2057 h 62"/>
                  <a:gd name="T40" fmla="*/ 26150 w 18"/>
                  <a:gd name="T41" fmla="*/ 1171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62">
                    <a:moveTo>
                      <a:pt x="6" y="8"/>
                    </a:moveTo>
                    <a:cubicBezTo>
                      <a:pt x="4" y="12"/>
                      <a:pt x="2" y="8"/>
                      <a:pt x="4" y="7"/>
                    </a:cubicBezTo>
                    <a:cubicBezTo>
                      <a:pt x="7" y="5"/>
                      <a:pt x="9" y="7"/>
                      <a:pt x="8" y="14"/>
                    </a:cubicBezTo>
                    <a:cubicBezTo>
                      <a:pt x="8" y="20"/>
                      <a:pt x="6" y="23"/>
                      <a:pt x="5" y="27"/>
                    </a:cubicBezTo>
                    <a:cubicBezTo>
                      <a:pt x="4" y="32"/>
                      <a:pt x="4" y="37"/>
                      <a:pt x="7" y="40"/>
                    </a:cubicBezTo>
                    <a:cubicBezTo>
                      <a:pt x="5" y="40"/>
                      <a:pt x="2" y="40"/>
                      <a:pt x="1" y="45"/>
                    </a:cubicBezTo>
                    <a:cubicBezTo>
                      <a:pt x="1" y="49"/>
                      <a:pt x="2" y="53"/>
                      <a:pt x="5" y="53"/>
                    </a:cubicBezTo>
                    <a:cubicBezTo>
                      <a:pt x="9" y="53"/>
                      <a:pt x="11" y="48"/>
                      <a:pt x="9" y="46"/>
                    </a:cubicBezTo>
                    <a:cubicBezTo>
                      <a:pt x="7" y="43"/>
                      <a:pt x="3" y="46"/>
                      <a:pt x="5" y="50"/>
                    </a:cubicBezTo>
                    <a:cubicBezTo>
                      <a:pt x="0" y="46"/>
                      <a:pt x="5" y="40"/>
                      <a:pt x="9" y="44"/>
                    </a:cubicBezTo>
                    <a:cubicBezTo>
                      <a:pt x="13" y="46"/>
                      <a:pt x="16" y="57"/>
                      <a:pt x="15" y="62"/>
                    </a:cubicBezTo>
                    <a:cubicBezTo>
                      <a:pt x="16" y="61"/>
                      <a:pt x="16" y="60"/>
                      <a:pt x="17" y="59"/>
                    </a:cubicBezTo>
                    <a:cubicBezTo>
                      <a:pt x="18" y="57"/>
                      <a:pt x="13" y="44"/>
                      <a:pt x="10" y="42"/>
                    </a:cubicBezTo>
                    <a:cubicBezTo>
                      <a:pt x="7" y="40"/>
                      <a:pt x="6" y="38"/>
                      <a:pt x="7" y="31"/>
                    </a:cubicBezTo>
                    <a:cubicBezTo>
                      <a:pt x="7" y="28"/>
                      <a:pt x="9" y="23"/>
                      <a:pt x="11" y="24"/>
                    </a:cubicBezTo>
                    <a:cubicBezTo>
                      <a:pt x="10" y="25"/>
                      <a:pt x="12" y="27"/>
                      <a:pt x="13" y="26"/>
                    </a:cubicBezTo>
                    <a:cubicBezTo>
                      <a:pt x="14" y="26"/>
                      <a:pt x="14" y="22"/>
                      <a:pt x="12" y="22"/>
                    </a:cubicBezTo>
                    <a:cubicBezTo>
                      <a:pt x="10" y="22"/>
                      <a:pt x="8" y="24"/>
                      <a:pt x="6" y="26"/>
                    </a:cubicBezTo>
                    <a:cubicBezTo>
                      <a:pt x="11" y="22"/>
                      <a:pt x="12" y="0"/>
                      <a:pt x="4" y="4"/>
                    </a:cubicBezTo>
                    <a:cubicBezTo>
                      <a:pt x="0" y="6"/>
                      <a:pt x="1" y="13"/>
                      <a:pt x="5" y="14"/>
                    </a:cubicBezTo>
                    <a:cubicBezTo>
                      <a:pt x="7" y="14"/>
                      <a:pt x="8" y="8"/>
                      <a:pt x="6" y="8"/>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299" name="Freeform 243"/>
              <p:cNvSpPr>
                <a:spLocks/>
              </p:cNvSpPr>
              <p:nvPr/>
            </p:nvSpPr>
            <p:spPr bwMode="auto">
              <a:xfrm>
                <a:off x="313" y="4260"/>
                <a:ext cx="820" cy="153"/>
              </a:xfrm>
              <a:custGeom>
                <a:avLst/>
                <a:gdLst>
                  <a:gd name="T0" fmla="*/ 0 w 50"/>
                  <a:gd name="T1" fmla="*/ 443 h 29"/>
                  <a:gd name="T2" fmla="*/ 56467 w 50"/>
                  <a:gd name="T3" fmla="*/ 1308 h 29"/>
                  <a:gd name="T4" fmla="*/ 30355 w 50"/>
                  <a:gd name="T5" fmla="*/ 1308 h 29"/>
                  <a:gd name="T6" fmla="*/ 86822 w 50"/>
                  <a:gd name="T7" fmla="*/ 3535 h 29"/>
                  <a:gd name="T8" fmla="*/ 69523 w 50"/>
                  <a:gd name="T9" fmla="*/ 3952 h 29"/>
                  <a:gd name="T10" fmla="*/ 95619 w 50"/>
                  <a:gd name="T11" fmla="*/ 3535 h 29"/>
                  <a:gd name="T12" fmla="*/ 86822 w 50"/>
                  <a:gd name="T13" fmla="*/ 2506 h 29"/>
                  <a:gd name="T14" fmla="*/ 134771 w 50"/>
                  <a:gd name="T15" fmla="*/ 2643 h 29"/>
                  <a:gd name="T16" fmla="*/ 191238 w 50"/>
                  <a:gd name="T17" fmla="*/ 1614 h 29"/>
                  <a:gd name="T18" fmla="*/ 204277 w 50"/>
                  <a:gd name="T19" fmla="*/ 2786 h 29"/>
                  <a:gd name="T20" fmla="*/ 195497 w 50"/>
                  <a:gd name="T21" fmla="*/ 2337 h 29"/>
                  <a:gd name="T22" fmla="*/ 200018 w 50"/>
                  <a:gd name="T23" fmla="*/ 3229 h 29"/>
                  <a:gd name="T24" fmla="*/ 208553 w 50"/>
                  <a:gd name="T25" fmla="*/ 2058 h 29"/>
                  <a:gd name="T26" fmla="*/ 169402 w 50"/>
                  <a:gd name="T27" fmla="*/ 1477 h 29"/>
                  <a:gd name="T28" fmla="*/ 117455 w 50"/>
                  <a:gd name="T29" fmla="*/ 2506 h 29"/>
                  <a:gd name="T30" fmla="*/ 139030 w 50"/>
                  <a:gd name="T31" fmla="*/ 1029 h 29"/>
                  <a:gd name="T32" fmla="*/ 121715 w 50"/>
                  <a:gd name="T33" fmla="*/ 1029 h 29"/>
                  <a:gd name="T34" fmla="*/ 134771 w 50"/>
                  <a:gd name="T35" fmla="*/ 1308 h 29"/>
                  <a:gd name="T36" fmla="*/ 108675 w 50"/>
                  <a:gd name="T37" fmla="*/ 2506 h 29"/>
                  <a:gd name="T38" fmla="*/ 65247 w 50"/>
                  <a:gd name="T39" fmla="*/ 1614 h 29"/>
                  <a:gd name="T40" fmla="*/ 60727 w 50"/>
                  <a:gd name="T41" fmla="*/ 892 h 29"/>
                  <a:gd name="T42" fmla="*/ 91359 w 50"/>
                  <a:gd name="T43" fmla="*/ 892 h 29"/>
                  <a:gd name="T44" fmla="*/ 73783 w 50"/>
                  <a:gd name="T45" fmla="*/ 892 h 29"/>
                  <a:gd name="T46" fmla="*/ 95619 w 50"/>
                  <a:gd name="T47" fmla="*/ 1477 h 29"/>
                  <a:gd name="T48" fmla="*/ 78303 w 50"/>
                  <a:gd name="T49" fmla="*/ 0 h 29"/>
                  <a:gd name="T50" fmla="*/ 56467 w 50"/>
                  <a:gd name="T51" fmla="*/ 1029 h 29"/>
                  <a:gd name="T52" fmla="*/ 4260 w 50"/>
                  <a:gd name="T53" fmla="*/ 137 h 29"/>
                  <a:gd name="T54" fmla="*/ 0 w 50"/>
                  <a:gd name="T55" fmla="*/ 443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29">
                    <a:moveTo>
                      <a:pt x="0" y="3"/>
                    </a:moveTo>
                    <a:cubicBezTo>
                      <a:pt x="4" y="3"/>
                      <a:pt x="11" y="6"/>
                      <a:pt x="13" y="9"/>
                    </a:cubicBezTo>
                    <a:lnTo>
                      <a:pt x="7" y="9"/>
                    </a:lnTo>
                    <a:cubicBezTo>
                      <a:pt x="12" y="10"/>
                      <a:pt x="23" y="16"/>
                      <a:pt x="20" y="24"/>
                    </a:cubicBezTo>
                    <a:cubicBezTo>
                      <a:pt x="18" y="18"/>
                      <a:pt x="14" y="24"/>
                      <a:pt x="16" y="27"/>
                    </a:cubicBezTo>
                    <a:cubicBezTo>
                      <a:pt x="17" y="29"/>
                      <a:pt x="21" y="28"/>
                      <a:pt x="22" y="24"/>
                    </a:cubicBezTo>
                    <a:cubicBezTo>
                      <a:pt x="22" y="21"/>
                      <a:pt x="22" y="19"/>
                      <a:pt x="20" y="17"/>
                    </a:cubicBezTo>
                    <a:cubicBezTo>
                      <a:pt x="23" y="19"/>
                      <a:pt x="27" y="21"/>
                      <a:pt x="31" y="18"/>
                    </a:cubicBezTo>
                    <a:cubicBezTo>
                      <a:pt x="36" y="16"/>
                      <a:pt x="38" y="9"/>
                      <a:pt x="44" y="11"/>
                    </a:cubicBezTo>
                    <a:cubicBezTo>
                      <a:pt x="47" y="13"/>
                      <a:pt x="48" y="16"/>
                      <a:pt x="47" y="19"/>
                    </a:cubicBezTo>
                    <a:cubicBezTo>
                      <a:pt x="47" y="16"/>
                      <a:pt x="46" y="16"/>
                      <a:pt x="45" y="16"/>
                    </a:cubicBezTo>
                    <a:cubicBezTo>
                      <a:pt x="42" y="17"/>
                      <a:pt x="43" y="23"/>
                      <a:pt x="46" y="22"/>
                    </a:cubicBezTo>
                    <a:cubicBezTo>
                      <a:pt x="48" y="21"/>
                      <a:pt x="50" y="18"/>
                      <a:pt x="48" y="14"/>
                    </a:cubicBezTo>
                    <a:cubicBezTo>
                      <a:pt x="47" y="9"/>
                      <a:pt x="44" y="8"/>
                      <a:pt x="39" y="10"/>
                    </a:cubicBezTo>
                    <a:cubicBezTo>
                      <a:pt x="36" y="12"/>
                      <a:pt x="31" y="18"/>
                      <a:pt x="27" y="17"/>
                    </a:cubicBezTo>
                    <a:cubicBezTo>
                      <a:pt x="29" y="15"/>
                      <a:pt x="33" y="13"/>
                      <a:pt x="32" y="7"/>
                    </a:cubicBezTo>
                    <a:cubicBezTo>
                      <a:pt x="31" y="4"/>
                      <a:pt x="29" y="5"/>
                      <a:pt x="28" y="7"/>
                    </a:cubicBezTo>
                    <a:cubicBezTo>
                      <a:pt x="28" y="9"/>
                      <a:pt x="30" y="11"/>
                      <a:pt x="31" y="9"/>
                    </a:cubicBezTo>
                    <a:cubicBezTo>
                      <a:pt x="31" y="12"/>
                      <a:pt x="27" y="17"/>
                      <a:pt x="25" y="17"/>
                    </a:cubicBezTo>
                    <a:cubicBezTo>
                      <a:pt x="21" y="17"/>
                      <a:pt x="19" y="14"/>
                      <a:pt x="15" y="11"/>
                    </a:cubicBezTo>
                    <a:cubicBezTo>
                      <a:pt x="14" y="9"/>
                      <a:pt x="13" y="8"/>
                      <a:pt x="14" y="6"/>
                    </a:cubicBezTo>
                    <a:cubicBezTo>
                      <a:pt x="14" y="0"/>
                      <a:pt x="23" y="1"/>
                      <a:pt x="21" y="6"/>
                    </a:cubicBezTo>
                    <a:cubicBezTo>
                      <a:pt x="21" y="3"/>
                      <a:pt x="17" y="5"/>
                      <a:pt x="17" y="6"/>
                    </a:cubicBezTo>
                    <a:cubicBezTo>
                      <a:pt x="17" y="9"/>
                      <a:pt x="19" y="12"/>
                      <a:pt x="22" y="10"/>
                    </a:cubicBezTo>
                    <a:cubicBezTo>
                      <a:pt x="25" y="5"/>
                      <a:pt x="22" y="0"/>
                      <a:pt x="18" y="0"/>
                    </a:cubicBezTo>
                    <a:cubicBezTo>
                      <a:pt x="15" y="0"/>
                      <a:pt x="13" y="2"/>
                      <a:pt x="13" y="7"/>
                    </a:cubicBezTo>
                    <a:cubicBezTo>
                      <a:pt x="10" y="3"/>
                      <a:pt x="5" y="2"/>
                      <a:pt x="1" y="1"/>
                    </a:cubicBezTo>
                    <a:cubicBezTo>
                      <a:pt x="1" y="2"/>
                      <a:pt x="1" y="2"/>
                      <a:pt x="0" y="3"/>
                    </a:cubicBezTo>
                    <a:close/>
                  </a:path>
                </a:pathLst>
              </a:custGeom>
              <a:solidFill>
                <a:srgbClr val="340E70"/>
              </a:solidFill>
              <a:ln>
                <a:noFill/>
              </a:ln>
              <a:extLst/>
            </p:spPr>
            <p:txBody>
              <a:bodyPr/>
              <a:lstStyle/>
              <a:p>
                <a:pPr>
                  <a:defRPr/>
                </a:pPr>
                <a:endParaRPr lang="en-US">
                  <a:latin typeface="+mj-lt"/>
                  <a:cs typeface="Arial" charset="0"/>
                </a:endParaRPr>
              </a:p>
            </p:txBody>
          </p:sp>
          <p:sp>
            <p:nvSpPr>
              <p:cNvPr id="96300" name="Freeform 244"/>
              <p:cNvSpPr>
                <a:spLocks/>
              </p:cNvSpPr>
              <p:nvPr/>
            </p:nvSpPr>
            <p:spPr bwMode="auto">
              <a:xfrm>
                <a:off x="313" y="4260"/>
                <a:ext cx="820" cy="153"/>
              </a:xfrm>
              <a:custGeom>
                <a:avLst/>
                <a:gdLst>
                  <a:gd name="T0" fmla="*/ 0 w 50"/>
                  <a:gd name="T1" fmla="*/ 443 h 29"/>
                  <a:gd name="T2" fmla="*/ 56467 w 50"/>
                  <a:gd name="T3" fmla="*/ 1308 h 29"/>
                  <a:gd name="T4" fmla="*/ 30355 w 50"/>
                  <a:gd name="T5" fmla="*/ 1308 h 29"/>
                  <a:gd name="T6" fmla="*/ 86822 w 50"/>
                  <a:gd name="T7" fmla="*/ 3535 h 29"/>
                  <a:gd name="T8" fmla="*/ 69523 w 50"/>
                  <a:gd name="T9" fmla="*/ 3952 h 29"/>
                  <a:gd name="T10" fmla="*/ 95619 w 50"/>
                  <a:gd name="T11" fmla="*/ 3535 h 29"/>
                  <a:gd name="T12" fmla="*/ 86822 w 50"/>
                  <a:gd name="T13" fmla="*/ 2506 h 29"/>
                  <a:gd name="T14" fmla="*/ 134771 w 50"/>
                  <a:gd name="T15" fmla="*/ 2643 h 29"/>
                  <a:gd name="T16" fmla="*/ 191238 w 50"/>
                  <a:gd name="T17" fmla="*/ 1614 h 29"/>
                  <a:gd name="T18" fmla="*/ 204277 w 50"/>
                  <a:gd name="T19" fmla="*/ 2786 h 29"/>
                  <a:gd name="T20" fmla="*/ 195497 w 50"/>
                  <a:gd name="T21" fmla="*/ 2337 h 29"/>
                  <a:gd name="T22" fmla="*/ 200018 w 50"/>
                  <a:gd name="T23" fmla="*/ 3229 h 29"/>
                  <a:gd name="T24" fmla="*/ 208553 w 50"/>
                  <a:gd name="T25" fmla="*/ 2058 h 29"/>
                  <a:gd name="T26" fmla="*/ 169402 w 50"/>
                  <a:gd name="T27" fmla="*/ 1477 h 29"/>
                  <a:gd name="T28" fmla="*/ 117455 w 50"/>
                  <a:gd name="T29" fmla="*/ 2506 h 29"/>
                  <a:gd name="T30" fmla="*/ 139030 w 50"/>
                  <a:gd name="T31" fmla="*/ 1029 h 29"/>
                  <a:gd name="T32" fmla="*/ 121715 w 50"/>
                  <a:gd name="T33" fmla="*/ 1029 h 29"/>
                  <a:gd name="T34" fmla="*/ 134771 w 50"/>
                  <a:gd name="T35" fmla="*/ 1308 h 29"/>
                  <a:gd name="T36" fmla="*/ 108675 w 50"/>
                  <a:gd name="T37" fmla="*/ 2506 h 29"/>
                  <a:gd name="T38" fmla="*/ 65247 w 50"/>
                  <a:gd name="T39" fmla="*/ 1614 h 29"/>
                  <a:gd name="T40" fmla="*/ 60727 w 50"/>
                  <a:gd name="T41" fmla="*/ 892 h 29"/>
                  <a:gd name="T42" fmla="*/ 91359 w 50"/>
                  <a:gd name="T43" fmla="*/ 892 h 29"/>
                  <a:gd name="T44" fmla="*/ 73783 w 50"/>
                  <a:gd name="T45" fmla="*/ 892 h 29"/>
                  <a:gd name="T46" fmla="*/ 95619 w 50"/>
                  <a:gd name="T47" fmla="*/ 1477 h 29"/>
                  <a:gd name="T48" fmla="*/ 78303 w 50"/>
                  <a:gd name="T49" fmla="*/ 0 h 29"/>
                  <a:gd name="T50" fmla="*/ 56467 w 50"/>
                  <a:gd name="T51" fmla="*/ 1029 h 29"/>
                  <a:gd name="T52" fmla="*/ 4260 w 50"/>
                  <a:gd name="T53" fmla="*/ 137 h 29"/>
                  <a:gd name="T54" fmla="*/ 0 w 50"/>
                  <a:gd name="T55" fmla="*/ 443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29">
                    <a:moveTo>
                      <a:pt x="0" y="3"/>
                    </a:moveTo>
                    <a:cubicBezTo>
                      <a:pt x="4" y="3"/>
                      <a:pt x="11" y="6"/>
                      <a:pt x="13" y="9"/>
                    </a:cubicBezTo>
                    <a:lnTo>
                      <a:pt x="7" y="9"/>
                    </a:lnTo>
                    <a:cubicBezTo>
                      <a:pt x="12" y="10"/>
                      <a:pt x="23" y="16"/>
                      <a:pt x="20" y="24"/>
                    </a:cubicBezTo>
                    <a:cubicBezTo>
                      <a:pt x="18" y="18"/>
                      <a:pt x="14" y="24"/>
                      <a:pt x="16" y="27"/>
                    </a:cubicBezTo>
                    <a:cubicBezTo>
                      <a:pt x="17" y="29"/>
                      <a:pt x="21" y="28"/>
                      <a:pt x="22" y="24"/>
                    </a:cubicBezTo>
                    <a:cubicBezTo>
                      <a:pt x="22" y="21"/>
                      <a:pt x="22" y="19"/>
                      <a:pt x="20" y="17"/>
                    </a:cubicBezTo>
                    <a:cubicBezTo>
                      <a:pt x="23" y="19"/>
                      <a:pt x="27" y="21"/>
                      <a:pt x="31" y="18"/>
                    </a:cubicBezTo>
                    <a:cubicBezTo>
                      <a:pt x="36" y="16"/>
                      <a:pt x="38" y="9"/>
                      <a:pt x="44" y="11"/>
                    </a:cubicBezTo>
                    <a:cubicBezTo>
                      <a:pt x="47" y="13"/>
                      <a:pt x="48" y="16"/>
                      <a:pt x="47" y="19"/>
                    </a:cubicBezTo>
                    <a:cubicBezTo>
                      <a:pt x="47" y="16"/>
                      <a:pt x="46" y="16"/>
                      <a:pt x="45" y="16"/>
                    </a:cubicBezTo>
                    <a:cubicBezTo>
                      <a:pt x="42" y="17"/>
                      <a:pt x="43" y="23"/>
                      <a:pt x="46" y="22"/>
                    </a:cubicBezTo>
                    <a:cubicBezTo>
                      <a:pt x="48" y="21"/>
                      <a:pt x="50" y="18"/>
                      <a:pt x="48" y="14"/>
                    </a:cubicBezTo>
                    <a:cubicBezTo>
                      <a:pt x="47" y="9"/>
                      <a:pt x="44" y="8"/>
                      <a:pt x="39" y="10"/>
                    </a:cubicBezTo>
                    <a:cubicBezTo>
                      <a:pt x="36" y="12"/>
                      <a:pt x="31" y="18"/>
                      <a:pt x="27" y="17"/>
                    </a:cubicBezTo>
                    <a:cubicBezTo>
                      <a:pt x="29" y="15"/>
                      <a:pt x="33" y="13"/>
                      <a:pt x="32" y="7"/>
                    </a:cubicBezTo>
                    <a:cubicBezTo>
                      <a:pt x="31" y="4"/>
                      <a:pt x="29" y="5"/>
                      <a:pt x="28" y="7"/>
                    </a:cubicBezTo>
                    <a:cubicBezTo>
                      <a:pt x="28" y="9"/>
                      <a:pt x="30" y="11"/>
                      <a:pt x="31" y="9"/>
                    </a:cubicBezTo>
                    <a:cubicBezTo>
                      <a:pt x="31" y="12"/>
                      <a:pt x="27" y="17"/>
                      <a:pt x="25" y="17"/>
                    </a:cubicBezTo>
                    <a:cubicBezTo>
                      <a:pt x="21" y="17"/>
                      <a:pt x="19" y="14"/>
                      <a:pt x="15" y="11"/>
                    </a:cubicBezTo>
                    <a:cubicBezTo>
                      <a:pt x="14" y="9"/>
                      <a:pt x="13" y="8"/>
                      <a:pt x="14" y="6"/>
                    </a:cubicBezTo>
                    <a:cubicBezTo>
                      <a:pt x="14" y="0"/>
                      <a:pt x="23" y="1"/>
                      <a:pt x="21" y="6"/>
                    </a:cubicBezTo>
                    <a:cubicBezTo>
                      <a:pt x="21" y="3"/>
                      <a:pt x="17" y="5"/>
                      <a:pt x="17" y="6"/>
                    </a:cubicBezTo>
                    <a:cubicBezTo>
                      <a:pt x="17" y="9"/>
                      <a:pt x="19" y="12"/>
                      <a:pt x="22" y="10"/>
                    </a:cubicBezTo>
                    <a:cubicBezTo>
                      <a:pt x="25" y="5"/>
                      <a:pt x="22" y="0"/>
                      <a:pt x="18" y="0"/>
                    </a:cubicBezTo>
                    <a:cubicBezTo>
                      <a:pt x="15" y="0"/>
                      <a:pt x="13" y="2"/>
                      <a:pt x="13" y="7"/>
                    </a:cubicBezTo>
                    <a:cubicBezTo>
                      <a:pt x="10" y="3"/>
                      <a:pt x="5" y="2"/>
                      <a:pt x="1" y="1"/>
                    </a:cubicBezTo>
                    <a:cubicBezTo>
                      <a:pt x="1" y="2"/>
                      <a:pt x="1" y="2"/>
                      <a:pt x="0" y="3"/>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01" name="Freeform 245"/>
              <p:cNvSpPr>
                <a:spLocks/>
              </p:cNvSpPr>
              <p:nvPr/>
            </p:nvSpPr>
            <p:spPr bwMode="auto">
              <a:xfrm>
                <a:off x="117" y="4239"/>
                <a:ext cx="147" cy="42"/>
              </a:xfrm>
              <a:custGeom>
                <a:avLst/>
                <a:gdLst>
                  <a:gd name="T0" fmla="*/ 39216 w 9"/>
                  <a:gd name="T1" fmla="*/ 719 h 8"/>
                  <a:gd name="T2" fmla="*/ 4263 w 9"/>
                  <a:gd name="T3" fmla="*/ 137 h 8"/>
                  <a:gd name="T4" fmla="*/ 4263 w 9"/>
                  <a:gd name="T5" fmla="*/ 719 h 8"/>
                  <a:gd name="T6" fmla="*/ 39216 w 9"/>
                  <a:gd name="T7" fmla="*/ 71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9" y="5"/>
                    </a:moveTo>
                    <a:cubicBezTo>
                      <a:pt x="8" y="2"/>
                      <a:pt x="3" y="0"/>
                      <a:pt x="1" y="1"/>
                    </a:cubicBezTo>
                    <a:cubicBezTo>
                      <a:pt x="0" y="2"/>
                      <a:pt x="0" y="4"/>
                      <a:pt x="1" y="5"/>
                    </a:cubicBezTo>
                    <a:cubicBezTo>
                      <a:pt x="4" y="8"/>
                      <a:pt x="8" y="6"/>
                      <a:pt x="9" y="5"/>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02" name="Freeform 246"/>
              <p:cNvSpPr>
                <a:spLocks/>
              </p:cNvSpPr>
              <p:nvPr/>
            </p:nvSpPr>
            <p:spPr bwMode="auto">
              <a:xfrm>
                <a:off x="117" y="4239"/>
                <a:ext cx="147" cy="42"/>
              </a:xfrm>
              <a:custGeom>
                <a:avLst/>
                <a:gdLst>
                  <a:gd name="T0" fmla="*/ 39216 w 9"/>
                  <a:gd name="T1" fmla="*/ 719 h 8"/>
                  <a:gd name="T2" fmla="*/ 4263 w 9"/>
                  <a:gd name="T3" fmla="*/ 137 h 8"/>
                  <a:gd name="T4" fmla="*/ 4263 w 9"/>
                  <a:gd name="T5" fmla="*/ 719 h 8"/>
                  <a:gd name="T6" fmla="*/ 39216 w 9"/>
                  <a:gd name="T7" fmla="*/ 71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9" y="5"/>
                    </a:moveTo>
                    <a:cubicBezTo>
                      <a:pt x="8" y="2"/>
                      <a:pt x="3" y="0"/>
                      <a:pt x="1" y="1"/>
                    </a:cubicBezTo>
                    <a:cubicBezTo>
                      <a:pt x="0" y="2"/>
                      <a:pt x="0" y="4"/>
                      <a:pt x="1" y="5"/>
                    </a:cubicBezTo>
                    <a:cubicBezTo>
                      <a:pt x="4" y="8"/>
                      <a:pt x="8" y="6"/>
                      <a:pt x="9" y="5"/>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03" name="Freeform 247"/>
              <p:cNvSpPr>
                <a:spLocks/>
              </p:cNvSpPr>
              <p:nvPr/>
            </p:nvSpPr>
            <p:spPr bwMode="auto">
              <a:xfrm>
                <a:off x="313" y="4292"/>
                <a:ext cx="98" cy="63"/>
              </a:xfrm>
              <a:custGeom>
                <a:avLst/>
                <a:gdLst>
                  <a:gd name="T0" fmla="*/ 8804 w 6"/>
                  <a:gd name="T1" fmla="*/ 0 h 12"/>
                  <a:gd name="T2" fmla="*/ 26150 w 6"/>
                  <a:gd name="T3" fmla="*/ 1297 h 12"/>
                  <a:gd name="T4" fmla="*/ 13067 w 6"/>
                  <a:gd name="T5" fmla="*/ 1601 h 12"/>
                  <a:gd name="T6" fmla="*/ 8804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2" y="0"/>
                    </a:moveTo>
                    <a:cubicBezTo>
                      <a:pt x="4" y="0"/>
                      <a:pt x="6" y="6"/>
                      <a:pt x="6" y="9"/>
                    </a:cubicBezTo>
                    <a:cubicBezTo>
                      <a:pt x="5" y="12"/>
                      <a:pt x="4" y="12"/>
                      <a:pt x="3" y="11"/>
                    </a:cubicBezTo>
                    <a:cubicBezTo>
                      <a:pt x="0" y="7"/>
                      <a:pt x="1" y="2"/>
                      <a:pt x="2" y="0"/>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04" name="Freeform 248"/>
              <p:cNvSpPr>
                <a:spLocks/>
              </p:cNvSpPr>
              <p:nvPr/>
            </p:nvSpPr>
            <p:spPr bwMode="auto">
              <a:xfrm>
                <a:off x="313" y="4292"/>
                <a:ext cx="98" cy="63"/>
              </a:xfrm>
              <a:custGeom>
                <a:avLst/>
                <a:gdLst>
                  <a:gd name="T0" fmla="*/ 8804 w 6"/>
                  <a:gd name="T1" fmla="*/ 0 h 12"/>
                  <a:gd name="T2" fmla="*/ 26150 w 6"/>
                  <a:gd name="T3" fmla="*/ 1297 h 12"/>
                  <a:gd name="T4" fmla="*/ 13067 w 6"/>
                  <a:gd name="T5" fmla="*/ 1601 h 12"/>
                  <a:gd name="T6" fmla="*/ 8804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2" y="0"/>
                    </a:moveTo>
                    <a:cubicBezTo>
                      <a:pt x="4" y="0"/>
                      <a:pt x="6" y="6"/>
                      <a:pt x="6" y="9"/>
                    </a:cubicBezTo>
                    <a:cubicBezTo>
                      <a:pt x="5" y="12"/>
                      <a:pt x="4" y="12"/>
                      <a:pt x="3" y="11"/>
                    </a:cubicBezTo>
                    <a:cubicBezTo>
                      <a:pt x="0" y="7"/>
                      <a:pt x="1" y="2"/>
                      <a:pt x="2" y="0"/>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05" name="Freeform 249"/>
              <p:cNvSpPr>
                <a:spLocks/>
              </p:cNvSpPr>
              <p:nvPr/>
            </p:nvSpPr>
            <p:spPr bwMode="auto">
              <a:xfrm>
                <a:off x="248" y="4308"/>
                <a:ext cx="49" cy="47"/>
              </a:xfrm>
              <a:custGeom>
                <a:avLst/>
                <a:gdLst>
                  <a:gd name="T0" fmla="*/ 8804 w 3"/>
                  <a:gd name="T1" fmla="*/ 0 h 9"/>
                  <a:gd name="T2" fmla="*/ 8804 w 3"/>
                  <a:gd name="T3" fmla="*/ 1144 h 9"/>
                  <a:gd name="T4" fmla="*/ 0 w 3"/>
                  <a:gd name="T5" fmla="*/ 1144 h 9"/>
                  <a:gd name="T6" fmla="*/ 8804 w 3"/>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2" y="0"/>
                    </a:moveTo>
                    <a:cubicBezTo>
                      <a:pt x="3" y="1"/>
                      <a:pt x="3" y="6"/>
                      <a:pt x="2" y="8"/>
                    </a:cubicBezTo>
                    <a:cubicBezTo>
                      <a:pt x="1" y="9"/>
                      <a:pt x="1" y="9"/>
                      <a:pt x="0" y="8"/>
                    </a:cubicBezTo>
                    <a:cubicBezTo>
                      <a:pt x="0" y="4"/>
                      <a:pt x="1" y="1"/>
                      <a:pt x="2" y="0"/>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06" name="Freeform 250"/>
              <p:cNvSpPr>
                <a:spLocks/>
              </p:cNvSpPr>
              <p:nvPr/>
            </p:nvSpPr>
            <p:spPr bwMode="auto">
              <a:xfrm>
                <a:off x="248" y="4308"/>
                <a:ext cx="49" cy="47"/>
              </a:xfrm>
              <a:custGeom>
                <a:avLst/>
                <a:gdLst>
                  <a:gd name="T0" fmla="*/ 8804 w 3"/>
                  <a:gd name="T1" fmla="*/ 0 h 9"/>
                  <a:gd name="T2" fmla="*/ 8804 w 3"/>
                  <a:gd name="T3" fmla="*/ 1144 h 9"/>
                  <a:gd name="T4" fmla="*/ 0 w 3"/>
                  <a:gd name="T5" fmla="*/ 1144 h 9"/>
                  <a:gd name="T6" fmla="*/ 8804 w 3"/>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2" y="0"/>
                    </a:moveTo>
                    <a:cubicBezTo>
                      <a:pt x="3" y="1"/>
                      <a:pt x="3" y="6"/>
                      <a:pt x="2" y="8"/>
                    </a:cubicBezTo>
                    <a:cubicBezTo>
                      <a:pt x="1" y="9"/>
                      <a:pt x="1" y="9"/>
                      <a:pt x="0" y="8"/>
                    </a:cubicBezTo>
                    <a:cubicBezTo>
                      <a:pt x="0" y="4"/>
                      <a:pt x="1" y="1"/>
                      <a:pt x="2" y="0"/>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07" name="Freeform 251"/>
              <p:cNvSpPr>
                <a:spLocks/>
              </p:cNvSpPr>
              <p:nvPr/>
            </p:nvSpPr>
            <p:spPr bwMode="auto">
              <a:xfrm>
                <a:off x="117" y="4276"/>
                <a:ext cx="115" cy="32"/>
              </a:xfrm>
              <a:custGeom>
                <a:avLst/>
                <a:gdLst>
                  <a:gd name="T0" fmla="*/ 31034 w 7"/>
                  <a:gd name="T1" fmla="*/ 453 h 6"/>
                  <a:gd name="T2" fmla="*/ 4321 w 7"/>
                  <a:gd name="T3" fmla="*/ 768 h 6"/>
                  <a:gd name="T4" fmla="*/ 4321 w 7"/>
                  <a:gd name="T5" fmla="*/ 453 h 6"/>
                  <a:gd name="T6" fmla="*/ 31034 w 7"/>
                  <a:gd name="T7" fmla="*/ 453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7" y="3"/>
                    </a:moveTo>
                    <a:cubicBezTo>
                      <a:pt x="6" y="5"/>
                      <a:pt x="3" y="6"/>
                      <a:pt x="1" y="5"/>
                    </a:cubicBezTo>
                    <a:cubicBezTo>
                      <a:pt x="0" y="4"/>
                      <a:pt x="0" y="3"/>
                      <a:pt x="1" y="3"/>
                    </a:cubicBezTo>
                    <a:cubicBezTo>
                      <a:pt x="3" y="0"/>
                      <a:pt x="6" y="1"/>
                      <a:pt x="7" y="3"/>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08" name="Freeform 252"/>
              <p:cNvSpPr>
                <a:spLocks/>
              </p:cNvSpPr>
              <p:nvPr/>
            </p:nvSpPr>
            <p:spPr bwMode="auto">
              <a:xfrm>
                <a:off x="117" y="4276"/>
                <a:ext cx="115" cy="32"/>
              </a:xfrm>
              <a:custGeom>
                <a:avLst/>
                <a:gdLst>
                  <a:gd name="T0" fmla="*/ 31034 w 7"/>
                  <a:gd name="T1" fmla="*/ 453 h 6"/>
                  <a:gd name="T2" fmla="*/ 4321 w 7"/>
                  <a:gd name="T3" fmla="*/ 768 h 6"/>
                  <a:gd name="T4" fmla="*/ 4321 w 7"/>
                  <a:gd name="T5" fmla="*/ 453 h 6"/>
                  <a:gd name="T6" fmla="*/ 31034 w 7"/>
                  <a:gd name="T7" fmla="*/ 453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7" y="3"/>
                    </a:moveTo>
                    <a:cubicBezTo>
                      <a:pt x="6" y="5"/>
                      <a:pt x="3" y="6"/>
                      <a:pt x="1" y="5"/>
                    </a:cubicBezTo>
                    <a:cubicBezTo>
                      <a:pt x="0" y="4"/>
                      <a:pt x="0" y="3"/>
                      <a:pt x="1" y="3"/>
                    </a:cubicBezTo>
                    <a:cubicBezTo>
                      <a:pt x="3" y="0"/>
                      <a:pt x="6" y="1"/>
                      <a:pt x="7" y="3"/>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09" name="Freeform 253"/>
              <p:cNvSpPr>
                <a:spLocks/>
              </p:cNvSpPr>
              <p:nvPr/>
            </p:nvSpPr>
            <p:spPr bwMode="auto">
              <a:xfrm>
                <a:off x="150" y="4276"/>
                <a:ext cx="147" cy="74"/>
              </a:xfrm>
              <a:custGeom>
                <a:avLst/>
                <a:gdLst>
                  <a:gd name="T0" fmla="*/ 39216 w 9"/>
                  <a:gd name="T1" fmla="*/ 0 h 14"/>
                  <a:gd name="T2" fmla="*/ 0 w 9"/>
                  <a:gd name="T3" fmla="*/ 1623 h 14"/>
                  <a:gd name="T4" fmla="*/ 8804 w 9"/>
                  <a:gd name="T5" fmla="*/ 2067 h 14"/>
                  <a:gd name="T6" fmla="*/ 39216 w 9"/>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4">
                    <a:moveTo>
                      <a:pt x="9" y="0"/>
                    </a:moveTo>
                    <a:cubicBezTo>
                      <a:pt x="6" y="0"/>
                      <a:pt x="1" y="7"/>
                      <a:pt x="0" y="11"/>
                    </a:cubicBezTo>
                    <a:cubicBezTo>
                      <a:pt x="0" y="14"/>
                      <a:pt x="1" y="14"/>
                      <a:pt x="2" y="14"/>
                    </a:cubicBezTo>
                    <a:cubicBezTo>
                      <a:pt x="7" y="11"/>
                      <a:pt x="9" y="3"/>
                      <a:pt x="9" y="0"/>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10" name="Freeform 254"/>
              <p:cNvSpPr>
                <a:spLocks/>
              </p:cNvSpPr>
              <p:nvPr/>
            </p:nvSpPr>
            <p:spPr bwMode="auto">
              <a:xfrm>
                <a:off x="150" y="4276"/>
                <a:ext cx="147" cy="74"/>
              </a:xfrm>
              <a:custGeom>
                <a:avLst/>
                <a:gdLst>
                  <a:gd name="T0" fmla="*/ 39216 w 9"/>
                  <a:gd name="T1" fmla="*/ 0 h 14"/>
                  <a:gd name="T2" fmla="*/ 0 w 9"/>
                  <a:gd name="T3" fmla="*/ 1623 h 14"/>
                  <a:gd name="T4" fmla="*/ 8804 w 9"/>
                  <a:gd name="T5" fmla="*/ 2067 h 14"/>
                  <a:gd name="T6" fmla="*/ 39216 w 9"/>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4">
                    <a:moveTo>
                      <a:pt x="9" y="0"/>
                    </a:moveTo>
                    <a:cubicBezTo>
                      <a:pt x="6" y="0"/>
                      <a:pt x="1" y="7"/>
                      <a:pt x="0" y="11"/>
                    </a:cubicBezTo>
                    <a:cubicBezTo>
                      <a:pt x="0" y="14"/>
                      <a:pt x="1" y="14"/>
                      <a:pt x="2" y="14"/>
                    </a:cubicBezTo>
                    <a:cubicBezTo>
                      <a:pt x="7" y="11"/>
                      <a:pt x="9" y="3"/>
                      <a:pt x="9" y="0"/>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11" name="Freeform 255"/>
              <p:cNvSpPr>
                <a:spLocks/>
              </p:cNvSpPr>
              <p:nvPr/>
            </p:nvSpPr>
            <p:spPr bwMode="auto">
              <a:xfrm>
                <a:off x="264" y="4244"/>
                <a:ext cx="114" cy="43"/>
              </a:xfrm>
              <a:custGeom>
                <a:avLst/>
                <a:gdLst>
                  <a:gd name="T0" fmla="*/ 0 w 7"/>
                  <a:gd name="T1" fmla="*/ 634 h 8"/>
                  <a:gd name="T2" fmla="*/ 21481 w 7"/>
                  <a:gd name="T3" fmla="*/ 1242 h 8"/>
                  <a:gd name="T4" fmla="*/ 0 w 7"/>
                  <a:gd name="T5" fmla="*/ 634 h 8"/>
                  <a:gd name="T6" fmla="*/ 0 60000 65536"/>
                  <a:gd name="T7" fmla="*/ 0 60000 65536"/>
                  <a:gd name="T8" fmla="*/ 0 60000 65536"/>
                </a:gdLst>
                <a:ahLst/>
                <a:cxnLst>
                  <a:cxn ang="T6">
                    <a:pos x="T0" y="T1"/>
                  </a:cxn>
                  <a:cxn ang="T7">
                    <a:pos x="T2" y="T3"/>
                  </a:cxn>
                  <a:cxn ang="T8">
                    <a:pos x="T4" y="T5"/>
                  </a:cxn>
                </a:cxnLst>
                <a:rect l="0" t="0" r="r" b="b"/>
                <a:pathLst>
                  <a:path w="7" h="8">
                    <a:moveTo>
                      <a:pt x="0" y="4"/>
                    </a:moveTo>
                    <a:cubicBezTo>
                      <a:pt x="2" y="0"/>
                      <a:pt x="7" y="3"/>
                      <a:pt x="5" y="8"/>
                    </a:cubicBezTo>
                    <a:cubicBezTo>
                      <a:pt x="3" y="7"/>
                      <a:pt x="2" y="5"/>
                      <a:pt x="0" y="4"/>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12" name="Freeform 256"/>
              <p:cNvSpPr>
                <a:spLocks noEditPoints="1"/>
              </p:cNvSpPr>
              <p:nvPr/>
            </p:nvSpPr>
            <p:spPr bwMode="auto">
              <a:xfrm>
                <a:off x="248" y="4250"/>
                <a:ext cx="114" cy="42"/>
              </a:xfrm>
              <a:custGeom>
                <a:avLst/>
                <a:gdLst>
                  <a:gd name="T0" fmla="*/ 4251 w 7"/>
                  <a:gd name="T1" fmla="*/ 305 h 8"/>
                  <a:gd name="T2" fmla="*/ 12996 w 7"/>
                  <a:gd name="T3" fmla="*/ 0 h 8"/>
                  <a:gd name="T4" fmla="*/ 17247 w 7"/>
                  <a:gd name="T5" fmla="*/ 305 h 8"/>
                  <a:gd name="T6" fmla="*/ 8745 w 7"/>
                  <a:gd name="T7" fmla="*/ 441 h 8"/>
                  <a:gd name="T8" fmla="*/ 4251 w 7"/>
                  <a:gd name="T9" fmla="*/ 305 h 8"/>
                  <a:gd name="T10" fmla="*/ 12996 w 7"/>
                  <a:gd name="T11" fmla="*/ 0 h 8"/>
                  <a:gd name="T12" fmla="*/ 21481 w 7"/>
                  <a:gd name="T13" fmla="*/ 0 h 8"/>
                  <a:gd name="T14" fmla="*/ 17247 w 7"/>
                  <a:gd name="T15" fmla="*/ 305 h 8"/>
                  <a:gd name="T16" fmla="*/ 17247 w 7"/>
                  <a:gd name="T17" fmla="*/ 305 h 8"/>
                  <a:gd name="T18" fmla="*/ 12996 w 7"/>
                  <a:gd name="T19" fmla="*/ 0 h 8"/>
                  <a:gd name="T20" fmla="*/ 21481 w 7"/>
                  <a:gd name="T21" fmla="*/ 0 h 8"/>
                  <a:gd name="T22" fmla="*/ 25992 w 7"/>
                  <a:gd name="T23" fmla="*/ 305 h 8"/>
                  <a:gd name="T24" fmla="*/ 21481 w 7"/>
                  <a:gd name="T25" fmla="*/ 305 h 8"/>
                  <a:gd name="T26" fmla="*/ 17247 w 7"/>
                  <a:gd name="T27" fmla="*/ 305 h 8"/>
                  <a:gd name="T28" fmla="*/ 21481 w 7"/>
                  <a:gd name="T29" fmla="*/ 0 h 8"/>
                  <a:gd name="T30" fmla="*/ 21481 w 7"/>
                  <a:gd name="T31" fmla="*/ 305 h 8"/>
                  <a:gd name="T32" fmla="*/ 21481 w 7"/>
                  <a:gd name="T33" fmla="*/ 305 h 8"/>
                  <a:gd name="T34" fmla="*/ 25992 w 7"/>
                  <a:gd name="T35" fmla="*/ 305 h 8"/>
                  <a:gd name="T36" fmla="*/ 21481 w 7"/>
                  <a:gd name="T37" fmla="*/ 305 h 8"/>
                  <a:gd name="T38" fmla="*/ 25992 w 7"/>
                  <a:gd name="T39" fmla="*/ 305 h 8"/>
                  <a:gd name="T40" fmla="*/ 25992 w 7"/>
                  <a:gd name="T41" fmla="*/ 1019 h 8"/>
                  <a:gd name="T42" fmla="*/ 21481 w 7"/>
                  <a:gd name="T43" fmla="*/ 1019 h 8"/>
                  <a:gd name="T44" fmla="*/ 21481 w 7"/>
                  <a:gd name="T45" fmla="*/ 305 h 8"/>
                  <a:gd name="T46" fmla="*/ 25992 w 7"/>
                  <a:gd name="T47" fmla="*/ 305 h 8"/>
                  <a:gd name="T48" fmla="*/ 25992 w 7"/>
                  <a:gd name="T49" fmla="*/ 1019 h 8"/>
                  <a:gd name="T50" fmla="*/ 25992 w 7"/>
                  <a:gd name="T51" fmla="*/ 1160 h 8"/>
                  <a:gd name="T52" fmla="*/ 21481 w 7"/>
                  <a:gd name="T53" fmla="*/ 1160 h 8"/>
                  <a:gd name="T54" fmla="*/ 25992 w 7"/>
                  <a:gd name="T55" fmla="*/ 1019 h 8"/>
                  <a:gd name="T56" fmla="*/ 21481 w 7"/>
                  <a:gd name="T57" fmla="*/ 1160 h 8"/>
                  <a:gd name="T58" fmla="*/ 12996 w 7"/>
                  <a:gd name="T59" fmla="*/ 882 h 8"/>
                  <a:gd name="T60" fmla="*/ 17247 w 7"/>
                  <a:gd name="T61" fmla="*/ 578 h 8"/>
                  <a:gd name="T62" fmla="*/ 25992 w 7"/>
                  <a:gd name="T63" fmla="*/ 1019 h 8"/>
                  <a:gd name="T64" fmla="*/ 21481 w 7"/>
                  <a:gd name="T65" fmla="*/ 1160 h 8"/>
                  <a:gd name="T66" fmla="*/ 12996 w 7"/>
                  <a:gd name="T67" fmla="*/ 882 h 8"/>
                  <a:gd name="T68" fmla="*/ 4251 w 7"/>
                  <a:gd name="T69" fmla="*/ 441 h 8"/>
                  <a:gd name="T70" fmla="*/ 4251 w 7"/>
                  <a:gd name="T71" fmla="*/ 305 h 8"/>
                  <a:gd name="T72" fmla="*/ 17247 w 7"/>
                  <a:gd name="T73" fmla="*/ 578 h 8"/>
                  <a:gd name="T74" fmla="*/ 12996 w 7"/>
                  <a:gd name="T75" fmla="*/ 882 h 8"/>
                  <a:gd name="T76" fmla="*/ 4251 w 7"/>
                  <a:gd name="T77" fmla="*/ 441 h 8"/>
                  <a:gd name="T78" fmla="*/ 0 w 7"/>
                  <a:gd name="T79" fmla="*/ 441 h 8"/>
                  <a:gd name="T80" fmla="*/ 4251 w 7"/>
                  <a:gd name="T81" fmla="*/ 305 h 8"/>
                  <a:gd name="T82" fmla="*/ 4251 w 7"/>
                  <a:gd name="T83" fmla="*/ 441 h 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 h="8">
                    <a:moveTo>
                      <a:pt x="1" y="2"/>
                    </a:moveTo>
                    <a:cubicBezTo>
                      <a:pt x="1" y="1"/>
                      <a:pt x="2" y="0"/>
                      <a:pt x="3" y="0"/>
                    </a:cubicBezTo>
                    <a:lnTo>
                      <a:pt x="4" y="2"/>
                    </a:lnTo>
                    <a:cubicBezTo>
                      <a:pt x="3" y="2"/>
                      <a:pt x="2" y="2"/>
                      <a:pt x="2" y="3"/>
                    </a:cubicBezTo>
                    <a:lnTo>
                      <a:pt x="1" y="2"/>
                    </a:lnTo>
                    <a:close/>
                    <a:moveTo>
                      <a:pt x="3" y="0"/>
                    </a:moveTo>
                    <a:cubicBezTo>
                      <a:pt x="4" y="0"/>
                      <a:pt x="4" y="0"/>
                      <a:pt x="5" y="0"/>
                    </a:cubicBezTo>
                    <a:lnTo>
                      <a:pt x="4" y="2"/>
                    </a:lnTo>
                    <a:cubicBezTo>
                      <a:pt x="4" y="2"/>
                      <a:pt x="4" y="1"/>
                      <a:pt x="4" y="2"/>
                    </a:cubicBezTo>
                    <a:lnTo>
                      <a:pt x="3" y="0"/>
                    </a:lnTo>
                    <a:close/>
                    <a:moveTo>
                      <a:pt x="5" y="0"/>
                    </a:moveTo>
                    <a:cubicBezTo>
                      <a:pt x="5" y="1"/>
                      <a:pt x="6" y="1"/>
                      <a:pt x="6" y="2"/>
                    </a:cubicBezTo>
                    <a:lnTo>
                      <a:pt x="5" y="2"/>
                    </a:lnTo>
                    <a:cubicBezTo>
                      <a:pt x="5" y="2"/>
                      <a:pt x="5" y="2"/>
                      <a:pt x="4" y="2"/>
                    </a:cubicBezTo>
                    <a:lnTo>
                      <a:pt x="5" y="0"/>
                    </a:lnTo>
                    <a:close/>
                    <a:moveTo>
                      <a:pt x="5" y="2"/>
                    </a:moveTo>
                    <a:lnTo>
                      <a:pt x="5" y="2"/>
                    </a:lnTo>
                    <a:lnTo>
                      <a:pt x="6" y="2"/>
                    </a:lnTo>
                    <a:lnTo>
                      <a:pt x="5" y="2"/>
                    </a:lnTo>
                    <a:close/>
                    <a:moveTo>
                      <a:pt x="6" y="2"/>
                    </a:moveTo>
                    <a:cubicBezTo>
                      <a:pt x="7" y="3"/>
                      <a:pt x="7" y="5"/>
                      <a:pt x="6" y="7"/>
                    </a:cubicBezTo>
                    <a:lnTo>
                      <a:pt x="5" y="7"/>
                    </a:lnTo>
                    <a:cubicBezTo>
                      <a:pt x="6" y="5"/>
                      <a:pt x="6" y="3"/>
                      <a:pt x="5" y="2"/>
                    </a:cubicBezTo>
                    <a:lnTo>
                      <a:pt x="6" y="2"/>
                    </a:lnTo>
                    <a:close/>
                    <a:moveTo>
                      <a:pt x="6" y="7"/>
                    </a:moveTo>
                    <a:lnTo>
                      <a:pt x="6" y="8"/>
                    </a:lnTo>
                    <a:lnTo>
                      <a:pt x="5" y="8"/>
                    </a:lnTo>
                    <a:lnTo>
                      <a:pt x="6" y="7"/>
                    </a:lnTo>
                    <a:close/>
                    <a:moveTo>
                      <a:pt x="5" y="8"/>
                    </a:moveTo>
                    <a:cubicBezTo>
                      <a:pt x="4" y="7"/>
                      <a:pt x="4" y="6"/>
                      <a:pt x="3" y="6"/>
                    </a:cubicBezTo>
                    <a:lnTo>
                      <a:pt x="4" y="4"/>
                    </a:lnTo>
                    <a:cubicBezTo>
                      <a:pt x="4" y="5"/>
                      <a:pt x="5" y="6"/>
                      <a:pt x="6" y="7"/>
                    </a:cubicBezTo>
                    <a:lnTo>
                      <a:pt x="5" y="8"/>
                    </a:lnTo>
                    <a:close/>
                    <a:moveTo>
                      <a:pt x="3" y="6"/>
                    </a:moveTo>
                    <a:cubicBezTo>
                      <a:pt x="2" y="5"/>
                      <a:pt x="2" y="4"/>
                      <a:pt x="1" y="3"/>
                    </a:cubicBezTo>
                    <a:lnTo>
                      <a:pt x="1" y="2"/>
                    </a:lnTo>
                    <a:cubicBezTo>
                      <a:pt x="2" y="3"/>
                      <a:pt x="3" y="4"/>
                      <a:pt x="4" y="4"/>
                    </a:cubicBezTo>
                    <a:lnTo>
                      <a:pt x="3" y="6"/>
                    </a:lnTo>
                    <a:close/>
                    <a:moveTo>
                      <a:pt x="1" y="3"/>
                    </a:moveTo>
                    <a:lnTo>
                      <a:pt x="0" y="3"/>
                    </a:lnTo>
                    <a:lnTo>
                      <a:pt x="1" y="2"/>
                    </a:lnTo>
                    <a:lnTo>
                      <a:pt x="1" y="3"/>
                    </a:lnTo>
                    <a:close/>
                  </a:path>
                </a:pathLst>
              </a:custGeom>
              <a:solidFill>
                <a:srgbClr val="340E70"/>
              </a:solidFill>
              <a:ln>
                <a:noFill/>
              </a:ln>
              <a:extLst/>
            </p:spPr>
            <p:txBody>
              <a:bodyPr/>
              <a:lstStyle/>
              <a:p>
                <a:pPr>
                  <a:defRPr/>
                </a:pPr>
                <a:endParaRPr lang="en-US">
                  <a:latin typeface="+mj-lt"/>
                  <a:cs typeface="Arial" charset="0"/>
                </a:endParaRPr>
              </a:p>
            </p:txBody>
          </p:sp>
          <p:sp>
            <p:nvSpPr>
              <p:cNvPr id="96313" name="Freeform 257"/>
              <p:cNvSpPr>
                <a:spLocks/>
              </p:cNvSpPr>
              <p:nvPr/>
            </p:nvSpPr>
            <p:spPr bwMode="auto">
              <a:xfrm>
                <a:off x="264" y="4155"/>
                <a:ext cx="98" cy="63"/>
              </a:xfrm>
              <a:custGeom>
                <a:avLst/>
                <a:gdLst>
                  <a:gd name="T0" fmla="*/ 21870 w 6"/>
                  <a:gd name="T1" fmla="*/ 1738 h 12"/>
                  <a:gd name="T2" fmla="*/ 0 w 6"/>
                  <a:gd name="T3" fmla="*/ 441 h 12"/>
                  <a:gd name="T4" fmla="*/ 13067 w 6"/>
                  <a:gd name="T5" fmla="*/ 137 h 12"/>
                  <a:gd name="T6" fmla="*/ 21870 w 6"/>
                  <a:gd name="T7" fmla="*/ 173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5" y="12"/>
                    </a:moveTo>
                    <a:cubicBezTo>
                      <a:pt x="2" y="12"/>
                      <a:pt x="0" y="6"/>
                      <a:pt x="0" y="3"/>
                    </a:cubicBezTo>
                    <a:cubicBezTo>
                      <a:pt x="1" y="0"/>
                      <a:pt x="2" y="0"/>
                      <a:pt x="3" y="1"/>
                    </a:cubicBezTo>
                    <a:cubicBezTo>
                      <a:pt x="6" y="5"/>
                      <a:pt x="6" y="10"/>
                      <a:pt x="5" y="12"/>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14" name="Freeform 258"/>
              <p:cNvSpPr>
                <a:spLocks/>
              </p:cNvSpPr>
              <p:nvPr/>
            </p:nvSpPr>
            <p:spPr bwMode="auto">
              <a:xfrm>
                <a:off x="264" y="4155"/>
                <a:ext cx="98" cy="63"/>
              </a:xfrm>
              <a:custGeom>
                <a:avLst/>
                <a:gdLst>
                  <a:gd name="T0" fmla="*/ 21870 w 6"/>
                  <a:gd name="T1" fmla="*/ 1738 h 12"/>
                  <a:gd name="T2" fmla="*/ 0 w 6"/>
                  <a:gd name="T3" fmla="*/ 441 h 12"/>
                  <a:gd name="T4" fmla="*/ 13067 w 6"/>
                  <a:gd name="T5" fmla="*/ 137 h 12"/>
                  <a:gd name="T6" fmla="*/ 21870 w 6"/>
                  <a:gd name="T7" fmla="*/ 173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5" y="12"/>
                    </a:moveTo>
                    <a:cubicBezTo>
                      <a:pt x="2" y="12"/>
                      <a:pt x="0" y="6"/>
                      <a:pt x="0" y="3"/>
                    </a:cubicBezTo>
                    <a:cubicBezTo>
                      <a:pt x="1" y="0"/>
                      <a:pt x="2" y="0"/>
                      <a:pt x="3" y="1"/>
                    </a:cubicBezTo>
                    <a:cubicBezTo>
                      <a:pt x="6" y="5"/>
                      <a:pt x="6" y="10"/>
                      <a:pt x="5" y="12"/>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15" name="Freeform 259"/>
              <p:cNvSpPr>
                <a:spLocks/>
              </p:cNvSpPr>
              <p:nvPr/>
            </p:nvSpPr>
            <p:spPr bwMode="auto">
              <a:xfrm>
                <a:off x="411" y="4229"/>
                <a:ext cx="163" cy="38"/>
              </a:xfrm>
              <a:custGeom>
                <a:avLst/>
                <a:gdLst>
                  <a:gd name="T0" fmla="*/ 0 w 10"/>
                  <a:gd name="T1" fmla="*/ 441 h 8"/>
                  <a:gd name="T2" fmla="*/ 34540 w 10"/>
                  <a:gd name="T3" fmla="*/ 882 h 8"/>
                  <a:gd name="T4" fmla="*/ 39055 w 10"/>
                  <a:gd name="T5" fmla="*/ 305 h 8"/>
                  <a:gd name="T6" fmla="*/ 0 w 10"/>
                  <a:gd name="T7" fmla="*/ 44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0" y="3"/>
                    </a:moveTo>
                    <a:cubicBezTo>
                      <a:pt x="1" y="6"/>
                      <a:pt x="6" y="8"/>
                      <a:pt x="8" y="6"/>
                    </a:cubicBezTo>
                    <a:cubicBezTo>
                      <a:pt x="10" y="5"/>
                      <a:pt x="10" y="3"/>
                      <a:pt x="9" y="2"/>
                    </a:cubicBezTo>
                    <a:cubicBezTo>
                      <a:pt x="5" y="0"/>
                      <a:pt x="2" y="1"/>
                      <a:pt x="0" y="3"/>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16" name="Freeform 260"/>
              <p:cNvSpPr>
                <a:spLocks/>
              </p:cNvSpPr>
              <p:nvPr/>
            </p:nvSpPr>
            <p:spPr bwMode="auto">
              <a:xfrm>
                <a:off x="411" y="4229"/>
                <a:ext cx="163" cy="38"/>
              </a:xfrm>
              <a:custGeom>
                <a:avLst/>
                <a:gdLst>
                  <a:gd name="T0" fmla="*/ 0 w 10"/>
                  <a:gd name="T1" fmla="*/ 441 h 8"/>
                  <a:gd name="T2" fmla="*/ 34540 w 10"/>
                  <a:gd name="T3" fmla="*/ 882 h 8"/>
                  <a:gd name="T4" fmla="*/ 39055 w 10"/>
                  <a:gd name="T5" fmla="*/ 305 h 8"/>
                  <a:gd name="T6" fmla="*/ 0 w 10"/>
                  <a:gd name="T7" fmla="*/ 44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0" y="3"/>
                    </a:moveTo>
                    <a:cubicBezTo>
                      <a:pt x="1" y="6"/>
                      <a:pt x="6" y="8"/>
                      <a:pt x="8" y="6"/>
                    </a:cubicBezTo>
                    <a:cubicBezTo>
                      <a:pt x="10" y="5"/>
                      <a:pt x="10" y="3"/>
                      <a:pt x="9" y="2"/>
                    </a:cubicBezTo>
                    <a:cubicBezTo>
                      <a:pt x="5" y="0"/>
                      <a:pt x="2" y="1"/>
                      <a:pt x="0" y="3"/>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17" name="Freeform 261"/>
              <p:cNvSpPr>
                <a:spLocks/>
              </p:cNvSpPr>
              <p:nvPr/>
            </p:nvSpPr>
            <p:spPr bwMode="auto">
              <a:xfrm>
                <a:off x="444" y="4192"/>
                <a:ext cx="98" cy="31"/>
              </a:xfrm>
              <a:custGeom>
                <a:avLst/>
                <a:gdLst>
                  <a:gd name="T0" fmla="*/ 0 w 6"/>
                  <a:gd name="T1" fmla="*/ 692 h 6"/>
                  <a:gd name="T2" fmla="*/ 26150 w 6"/>
                  <a:gd name="T3" fmla="*/ 429 h 6"/>
                  <a:gd name="T4" fmla="*/ 21870 w 6"/>
                  <a:gd name="T5" fmla="*/ 134 h 6"/>
                  <a:gd name="T6" fmla="*/ 0 w 6"/>
                  <a:gd name="T7" fmla="*/ 69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5"/>
                    </a:moveTo>
                    <a:cubicBezTo>
                      <a:pt x="1" y="6"/>
                      <a:pt x="5" y="5"/>
                      <a:pt x="6" y="3"/>
                    </a:cubicBezTo>
                    <a:cubicBezTo>
                      <a:pt x="6" y="2"/>
                      <a:pt x="6" y="1"/>
                      <a:pt x="5" y="1"/>
                    </a:cubicBezTo>
                    <a:cubicBezTo>
                      <a:pt x="2" y="0"/>
                      <a:pt x="0" y="3"/>
                      <a:pt x="0" y="5"/>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18" name="Freeform 262"/>
              <p:cNvSpPr>
                <a:spLocks/>
              </p:cNvSpPr>
              <p:nvPr/>
            </p:nvSpPr>
            <p:spPr bwMode="auto">
              <a:xfrm>
                <a:off x="444" y="4192"/>
                <a:ext cx="98" cy="31"/>
              </a:xfrm>
              <a:custGeom>
                <a:avLst/>
                <a:gdLst>
                  <a:gd name="T0" fmla="*/ 0 w 6"/>
                  <a:gd name="T1" fmla="*/ 692 h 6"/>
                  <a:gd name="T2" fmla="*/ 26150 w 6"/>
                  <a:gd name="T3" fmla="*/ 429 h 6"/>
                  <a:gd name="T4" fmla="*/ 21870 w 6"/>
                  <a:gd name="T5" fmla="*/ 134 h 6"/>
                  <a:gd name="T6" fmla="*/ 0 w 6"/>
                  <a:gd name="T7" fmla="*/ 69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5"/>
                    </a:moveTo>
                    <a:cubicBezTo>
                      <a:pt x="1" y="6"/>
                      <a:pt x="5" y="5"/>
                      <a:pt x="6" y="3"/>
                    </a:cubicBezTo>
                    <a:cubicBezTo>
                      <a:pt x="6" y="2"/>
                      <a:pt x="6" y="1"/>
                      <a:pt x="5" y="1"/>
                    </a:cubicBezTo>
                    <a:cubicBezTo>
                      <a:pt x="2" y="0"/>
                      <a:pt x="0" y="3"/>
                      <a:pt x="0" y="5"/>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19" name="Freeform 263"/>
              <p:cNvSpPr>
                <a:spLocks/>
              </p:cNvSpPr>
              <p:nvPr/>
            </p:nvSpPr>
            <p:spPr bwMode="auto">
              <a:xfrm>
                <a:off x="346" y="4149"/>
                <a:ext cx="65" cy="52"/>
              </a:xfrm>
              <a:custGeom>
                <a:avLst/>
                <a:gdLst>
                  <a:gd name="T0" fmla="*/ 12935 w 4"/>
                  <a:gd name="T1" fmla="*/ 1365 h 9"/>
                  <a:gd name="T2" fmla="*/ 12935 w 4"/>
                  <a:gd name="T3" fmla="*/ 144 h 9"/>
                  <a:gd name="T4" fmla="*/ 4225 w 4"/>
                  <a:gd name="T5" fmla="*/ 144 h 9"/>
                  <a:gd name="T6" fmla="*/ 12935 w 4"/>
                  <a:gd name="T7" fmla="*/ 136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3" y="9"/>
                    </a:moveTo>
                    <a:cubicBezTo>
                      <a:pt x="4" y="8"/>
                      <a:pt x="4" y="3"/>
                      <a:pt x="3" y="1"/>
                    </a:cubicBezTo>
                    <a:cubicBezTo>
                      <a:pt x="2" y="0"/>
                      <a:pt x="2" y="0"/>
                      <a:pt x="1" y="1"/>
                    </a:cubicBezTo>
                    <a:cubicBezTo>
                      <a:pt x="0" y="5"/>
                      <a:pt x="2" y="8"/>
                      <a:pt x="3" y="9"/>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20" name="Freeform 264"/>
              <p:cNvSpPr>
                <a:spLocks/>
              </p:cNvSpPr>
              <p:nvPr/>
            </p:nvSpPr>
            <p:spPr bwMode="auto">
              <a:xfrm>
                <a:off x="346" y="4149"/>
                <a:ext cx="65" cy="52"/>
              </a:xfrm>
              <a:custGeom>
                <a:avLst/>
                <a:gdLst>
                  <a:gd name="T0" fmla="*/ 12935 w 4"/>
                  <a:gd name="T1" fmla="*/ 1365 h 9"/>
                  <a:gd name="T2" fmla="*/ 12935 w 4"/>
                  <a:gd name="T3" fmla="*/ 144 h 9"/>
                  <a:gd name="T4" fmla="*/ 4225 w 4"/>
                  <a:gd name="T5" fmla="*/ 144 h 9"/>
                  <a:gd name="T6" fmla="*/ 12935 w 4"/>
                  <a:gd name="T7" fmla="*/ 136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3" y="9"/>
                    </a:moveTo>
                    <a:cubicBezTo>
                      <a:pt x="4" y="8"/>
                      <a:pt x="4" y="3"/>
                      <a:pt x="3" y="1"/>
                    </a:cubicBezTo>
                    <a:cubicBezTo>
                      <a:pt x="2" y="0"/>
                      <a:pt x="2" y="0"/>
                      <a:pt x="1" y="1"/>
                    </a:cubicBezTo>
                    <a:cubicBezTo>
                      <a:pt x="0" y="5"/>
                      <a:pt x="2" y="8"/>
                      <a:pt x="3" y="9"/>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21" name="Freeform 265"/>
              <p:cNvSpPr>
                <a:spLocks/>
              </p:cNvSpPr>
              <p:nvPr/>
            </p:nvSpPr>
            <p:spPr bwMode="auto">
              <a:xfrm>
                <a:off x="362" y="4149"/>
                <a:ext cx="147" cy="82"/>
              </a:xfrm>
              <a:custGeom>
                <a:avLst/>
                <a:gdLst>
                  <a:gd name="T0" fmla="*/ 4263 w 9"/>
                  <a:gd name="T1" fmla="*/ 2277 h 15"/>
                  <a:gd name="T2" fmla="*/ 26150 w 9"/>
                  <a:gd name="T3" fmla="*/ 144 h 15"/>
                  <a:gd name="T4" fmla="*/ 39216 w 9"/>
                  <a:gd name="T5" fmla="*/ 453 h 15"/>
                  <a:gd name="T6" fmla="*/ 4263 w 9"/>
                  <a:gd name="T7" fmla="*/ 227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1" y="15"/>
                    </a:moveTo>
                    <a:cubicBezTo>
                      <a:pt x="0" y="12"/>
                      <a:pt x="3" y="3"/>
                      <a:pt x="6" y="1"/>
                    </a:cubicBezTo>
                    <a:cubicBezTo>
                      <a:pt x="8" y="0"/>
                      <a:pt x="9" y="1"/>
                      <a:pt x="9" y="3"/>
                    </a:cubicBezTo>
                    <a:cubicBezTo>
                      <a:pt x="8" y="10"/>
                      <a:pt x="3" y="15"/>
                      <a:pt x="1" y="15"/>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22" name="Freeform 266"/>
              <p:cNvSpPr>
                <a:spLocks/>
              </p:cNvSpPr>
              <p:nvPr/>
            </p:nvSpPr>
            <p:spPr bwMode="auto">
              <a:xfrm>
                <a:off x="362" y="4149"/>
                <a:ext cx="147" cy="82"/>
              </a:xfrm>
              <a:custGeom>
                <a:avLst/>
                <a:gdLst>
                  <a:gd name="T0" fmla="*/ 4263 w 9"/>
                  <a:gd name="T1" fmla="*/ 2277 h 15"/>
                  <a:gd name="T2" fmla="*/ 26150 w 9"/>
                  <a:gd name="T3" fmla="*/ 144 h 15"/>
                  <a:gd name="T4" fmla="*/ 39216 w 9"/>
                  <a:gd name="T5" fmla="*/ 453 h 15"/>
                  <a:gd name="T6" fmla="*/ 4263 w 9"/>
                  <a:gd name="T7" fmla="*/ 227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1" y="15"/>
                    </a:moveTo>
                    <a:cubicBezTo>
                      <a:pt x="0" y="12"/>
                      <a:pt x="3" y="3"/>
                      <a:pt x="6" y="1"/>
                    </a:cubicBezTo>
                    <a:cubicBezTo>
                      <a:pt x="8" y="0"/>
                      <a:pt x="9" y="1"/>
                      <a:pt x="9" y="3"/>
                    </a:cubicBezTo>
                    <a:cubicBezTo>
                      <a:pt x="8" y="10"/>
                      <a:pt x="3" y="15"/>
                      <a:pt x="1" y="15"/>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23" name="Freeform 267"/>
              <p:cNvSpPr>
                <a:spLocks/>
              </p:cNvSpPr>
              <p:nvPr/>
            </p:nvSpPr>
            <p:spPr bwMode="auto">
              <a:xfrm>
                <a:off x="297" y="4218"/>
                <a:ext cx="114" cy="52"/>
              </a:xfrm>
              <a:custGeom>
                <a:avLst/>
                <a:gdLst>
                  <a:gd name="T0" fmla="*/ 12996 w 7"/>
                  <a:gd name="T1" fmla="*/ 0 h 10"/>
                  <a:gd name="T2" fmla="*/ 30243 w 7"/>
                  <a:gd name="T3" fmla="*/ 758 h 10"/>
                  <a:gd name="T4" fmla="*/ 12996 w 7"/>
                  <a:gd name="T5" fmla="*/ 0 h 10"/>
                  <a:gd name="T6" fmla="*/ 0 60000 65536"/>
                  <a:gd name="T7" fmla="*/ 0 60000 65536"/>
                  <a:gd name="T8" fmla="*/ 0 60000 65536"/>
                </a:gdLst>
                <a:ahLst/>
                <a:cxnLst>
                  <a:cxn ang="T6">
                    <a:pos x="T0" y="T1"/>
                  </a:cxn>
                  <a:cxn ang="T7">
                    <a:pos x="T2" y="T3"/>
                  </a:cxn>
                  <a:cxn ang="T8">
                    <a:pos x="T4" y="T5"/>
                  </a:cxn>
                </a:cxnLst>
                <a:rect l="0" t="0" r="r" b="b"/>
                <a:pathLst>
                  <a:path w="7" h="10">
                    <a:moveTo>
                      <a:pt x="3" y="0"/>
                    </a:moveTo>
                    <a:cubicBezTo>
                      <a:pt x="0" y="5"/>
                      <a:pt x="4" y="10"/>
                      <a:pt x="7" y="5"/>
                    </a:cubicBezTo>
                    <a:cubicBezTo>
                      <a:pt x="6" y="4"/>
                      <a:pt x="4" y="2"/>
                      <a:pt x="3" y="0"/>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24" name="Freeform 268"/>
              <p:cNvSpPr>
                <a:spLocks/>
              </p:cNvSpPr>
              <p:nvPr/>
            </p:nvSpPr>
            <p:spPr bwMode="auto">
              <a:xfrm>
                <a:off x="297" y="4218"/>
                <a:ext cx="114" cy="52"/>
              </a:xfrm>
              <a:custGeom>
                <a:avLst/>
                <a:gdLst>
                  <a:gd name="T0" fmla="*/ 12996 w 7"/>
                  <a:gd name="T1" fmla="*/ 0 h 10"/>
                  <a:gd name="T2" fmla="*/ 30243 w 7"/>
                  <a:gd name="T3" fmla="*/ 758 h 10"/>
                  <a:gd name="T4" fmla="*/ 12996 w 7"/>
                  <a:gd name="T5" fmla="*/ 0 h 10"/>
                  <a:gd name="T6" fmla="*/ 0 60000 65536"/>
                  <a:gd name="T7" fmla="*/ 0 60000 65536"/>
                  <a:gd name="T8" fmla="*/ 0 60000 65536"/>
                </a:gdLst>
                <a:ahLst/>
                <a:cxnLst>
                  <a:cxn ang="T6">
                    <a:pos x="T0" y="T1"/>
                  </a:cxn>
                  <a:cxn ang="T7">
                    <a:pos x="T2" y="T3"/>
                  </a:cxn>
                  <a:cxn ang="T8">
                    <a:pos x="T4" y="T5"/>
                  </a:cxn>
                </a:cxnLst>
                <a:rect l="0" t="0" r="r" b="b"/>
                <a:pathLst>
                  <a:path w="7" h="10">
                    <a:moveTo>
                      <a:pt x="3" y="0"/>
                    </a:moveTo>
                    <a:cubicBezTo>
                      <a:pt x="0" y="5"/>
                      <a:pt x="4" y="10"/>
                      <a:pt x="7" y="5"/>
                    </a:cubicBezTo>
                    <a:cubicBezTo>
                      <a:pt x="6" y="4"/>
                      <a:pt x="4" y="2"/>
                      <a:pt x="3" y="0"/>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25" name="Freeform 269"/>
              <p:cNvSpPr>
                <a:spLocks/>
              </p:cNvSpPr>
              <p:nvPr/>
            </p:nvSpPr>
            <p:spPr bwMode="auto">
              <a:xfrm>
                <a:off x="5372" y="564"/>
                <a:ext cx="294" cy="327"/>
              </a:xfrm>
              <a:custGeom>
                <a:avLst/>
                <a:gdLst>
                  <a:gd name="T0" fmla="*/ 52283 w 18"/>
                  <a:gd name="T1" fmla="*/ 7927 h 62"/>
                  <a:gd name="T2" fmla="*/ 61087 w 18"/>
                  <a:gd name="T3" fmla="*/ 8070 h 62"/>
                  <a:gd name="T4" fmla="*/ 43479 w 18"/>
                  <a:gd name="T5" fmla="*/ 7036 h 62"/>
                  <a:gd name="T6" fmla="*/ 56562 w 18"/>
                  <a:gd name="T7" fmla="*/ 5148 h 62"/>
                  <a:gd name="T8" fmla="*/ 48020 w 18"/>
                  <a:gd name="T9" fmla="*/ 3228 h 62"/>
                  <a:gd name="T10" fmla="*/ 74170 w 18"/>
                  <a:gd name="T11" fmla="*/ 2505 h 62"/>
                  <a:gd name="T12" fmla="*/ 56562 w 18"/>
                  <a:gd name="T13" fmla="*/ 1308 h 62"/>
                  <a:gd name="T14" fmla="*/ 39216 w 18"/>
                  <a:gd name="T15" fmla="*/ 2336 h 62"/>
                  <a:gd name="T16" fmla="*/ 56562 w 18"/>
                  <a:gd name="T17" fmla="*/ 1751 h 62"/>
                  <a:gd name="T18" fmla="*/ 39216 w 18"/>
                  <a:gd name="T19" fmla="*/ 2642 h 62"/>
                  <a:gd name="T20" fmla="*/ 13067 w 18"/>
                  <a:gd name="T21" fmla="*/ 0 h 62"/>
                  <a:gd name="T22" fmla="*/ 4263 w 18"/>
                  <a:gd name="T23" fmla="*/ 443 h 62"/>
                  <a:gd name="T24" fmla="*/ 34953 w 18"/>
                  <a:gd name="T25" fmla="*/ 2922 h 62"/>
                  <a:gd name="T26" fmla="*/ 48020 w 18"/>
                  <a:gd name="T27" fmla="*/ 4562 h 62"/>
                  <a:gd name="T28" fmla="*/ 30413 w 18"/>
                  <a:gd name="T29" fmla="*/ 5564 h 62"/>
                  <a:gd name="T30" fmla="*/ 21870 w 18"/>
                  <a:gd name="T31" fmla="*/ 5285 h 62"/>
                  <a:gd name="T32" fmla="*/ 26150 w 18"/>
                  <a:gd name="T33" fmla="*/ 5870 h 62"/>
                  <a:gd name="T34" fmla="*/ 52283 w 18"/>
                  <a:gd name="T35" fmla="*/ 5285 h 62"/>
                  <a:gd name="T36" fmla="*/ 61087 w 18"/>
                  <a:gd name="T37" fmla="*/ 8513 h 62"/>
                  <a:gd name="T38" fmla="*/ 56562 w 18"/>
                  <a:gd name="T39" fmla="*/ 7036 h 62"/>
                  <a:gd name="T40" fmla="*/ 52283 w 18"/>
                  <a:gd name="T41" fmla="*/ 7927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62">
                    <a:moveTo>
                      <a:pt x="12" y="54"/>
                    </a:moveTo>
                    <a:cubicBezTo>
                      <a:pt x="14" y="50"/>
                      <a:pt x="16" y="54"/>
                      <a:pt x="14" y="55"/>
                    </a:cubicBezTo>
                    <a:cubicBezTo>
                      <a:pt x="11" y="57"/>
                      <a:pt x="9" y="55"/>
                      <a:pt x="10" y="48"/>
                    </a:cubicBezTo>
                    <a:cubicBezTo>
                      <a:pt x="10" y="42"/>
                      <a:pt x="12" y="39"/>
                      <a:pt x="13" y="35"/>
                    </a:cubicBezTo>
                    <a:cubicBezTo>
                      <a:pt x="14" y="30"/>
                      <a:pt x="14" y="25"/>
                      <a:pt x="11" y="22"/>
                    </a:cubicBezTo>
                    <a:cubicBezTo>
                      <a:pt x="13" y="22"/>
                      <a:pt x="16" y="22"/>
                      <a:pt x="17" y="17"/>
                    </a:cubicBezTo>
                    <a:cubicBezTo>
                      <a:pt x="17" y="13"/>
                      <a:pt x="16" y="9"/>
                      <a:pt x="13" y="9"/>
                    </a:cubicBezTo>
                    <a:cubicBezTo>
                      <a:pt x="9" y="9"/>
                      <a:pt x="7" y="14"/>
                      <a:pt x="9" y="16"/>
                    </a:cubicBezTo>
                    <a:cubicBezTo>
                      <a:pt x="11" y="19"/>
                      <a:pt x="15" y="16"/>
                      <a:pt x="13" y="12"/>
                    </a:cubicBezTo>
                    <a:cubicBezTo>
                      <a:pt x="18" y="16"/>
                      <a:pt x="13" y="22"/>
                      <a:pt x="9" y="18"/>
                    </a:cubicBezTo>
                    <a:cubicBezTo>
                      <a:pt x="5" y="16"/>
                      <a:pt x="2" y="5"/>
                      <a:pt x="3" y="0"/>
                    </a:cubicBezTo>
                    <a:cubicBezTo>
                      <a:pt x="2" y="1"/>
                      <a:pt x="2" y="2"/>
                      <a:pt x="1" y="3"/>
                    </a:cubicBezTo>
                    <a:cubicBezTo>
                      <a:pt x="0" y="5"/>
                      <a:pt x="5" y="18"/>
                      <a:pt x="8" y="20"/>
                    </a:cubicBezTo>
                    <a:cubicBezTo>
                      <a:pt x="11" y="22"/>
                      <a:pt x="12" y="24"/>
                      <a:pt x="11" y="31"/>
                    </a:cubicBezTo>
                    <a:cubicBezTo>
                      <a:pt x="11" y="34"/>
                      <a:pt x="9" y="39"/>
                      <a:pt x="7" y="38"/>
                    </a:cubicBezTo>
                    <a:cubicBezTo>
                      <a:pt x="8" y="37"/>
                      <a:pt x="6" y="35"/>
                      <a:pt x="5" y="36"/>
                    </a:cubicBezTo>
                    <a:cubicBezTo>
                      <a:pt x="4" y="36"/>
                      <a:pt x="4" y="40"/>
                      <a:pt x="6" y="40"/>
                    </a:cubicBezTo>
                    <a:cubicBezTo>
                      <a:pt x="8" y="40"/>
                      <a:pt x="10" y="38"/>
                      <a:pt x="12" y="36"/>
                    </a:cubicBezTo>
                    <a:cubicBezTo>
                      <a:pt x="7" y="40"/>
                      <a:pt x="6" y="62"/>
                      <a:pt x="14" y="58"/>
                    </a:cubicBezTo>
                    <a:cubicBezTo>
                      <a:pt x="18" y="56"/>
                      <a:pt x="17" y="49"/>
                      <a:pt x="13" y="48"/>
                    </a:cubicBezTo>
                    <a:cubicBezTo>
                      <a:pt x="11" y="48"/>
                      <a:pt x="10" y="54"/>
                      <a:pt x="12" y="54"/>
                    </a:cubicBezTo>
                    <a:close/>
                  </a:path>
                </a:pathLst>
              </a:custGeom>
              <a:solidFill>
                <a:srgbClr val="340E70"/>
              </a:solidFill>
              <a:ln>
                <a:noFill/>
              </a:ln>
              <a:extLst/>
            </p:spPr>
            <p:txBody>
              <a:bodyPr/>
              <a:lstStyle/>
              <a:p>
                <a:pPr>
                  <a:defRPr/>
                </a:pPr>
                <a:endParaRPr lang="en-US">
                  <a:latin typeface="+mj-lt"/>
                  <a:cs typeface="Arial" charset="0"/>
                </a:endParaRPr>
              </a:p>
            </p:txBody>
          </p:sp>
          <p:sp>
            <p:nvSpPr>
              <p:cNvPr id="96326" name="Freeform 270"/>
              <p:cNvSpPr>
                <a:spLocks/>
              </p:cNvSpPr>
              <p:nvPr/>
            </p:nvSpPr>
            <p:spPr bwMode="auto">
              <a:xfrm>
                <a:off x="5372" y="564"/>
                <a:ext cx="294" cy="327"/>
              </a:xfrm>
              <a:custGeom>
                <a:avLst/>
                <a:gdLst>
                  <a:gd name="T0" fmla="*/ 52283 w 18"/>
                  <a:gd name="T1" fmla="*/ 7927 h 62"/>
                  <a:gd name="T2" fmla="*/ 61087 w 18"/>
                  <a:gd name="T3" fmla="*/ 8070 h 62"/>
                  <a:gd name="T4" fmla="*/ 43479 w 18"/>
                  <a:gd name="T5" fmla="*/ 7036 h 62"/>
                  <a:gd name="T6" fmla="*/ 56562 w 18"/>
                  <a:gd name="T7" fmla="*/ 5148 h 62"/>
                  <a:gd name="T8" fmla="*/ 48020 w 18"/>
                  <a:gd name="T9" fmla="*/ 3228 h 62"/>
                  <a:gd name="T10" fmla="*/ 74170 w 18"/>
                  <a:gd name="T11" fmla="*/ 2505 h 62"/>
                  <a:gd name="T12" fmla="*/ 56562 w 18"/>
                  <a:gd name="T13" fmla="*/ 1308 h 62"/>
                  <a:gd name="T14" fmla="*/ 39216 w 18"/>
                  <a:gd name="T15" fmla="*/ 2336 h 62"/>
                  <a:gd name="T16" fmla="*/ 56562 w 18"/>
                  <a:gd name="T17" fmla="*/ 1751 h 62"/>
                  <a:gd name="T18" fmla="*/ 39216 w 18"/>
                  <a:gd name="T19" fmla="*/ 2642 h 62"/>
                  <a:gd name="T20" fmla="*/ 13067 w 18"/>
                  <a:gd name="T21" fmla="*/ 0 h 62"/>
                  <a:gd name="T22" fmla="*/ 4263 w 18"/>
                  <a:gd name="T23" fmla="*/ 443 h 62"/>
                  <a:gd name="T24" fmla="*/ 34953 w 18"/>
                  <a:gd name="T25" fmla="*/ 2922 h 62"/>
                  <a:gd name="T26" fmla="*/ 48020 w 18"/>
                  <a:gd name="T27" fmla="*/ 4562 h 62"/>
                  <a:gd name="T28" fmla="*/ 30413 w 18"/>
                  <a:gd name="T29" fmla="*/ 5564 h 62"/>
                  <a:gd name="T30" fmla="*/ 21870 w 18"/>
                  <a:gd name="T31" fmla="*/ 5285 h 62"/>
                  <a:gd name="T32" fmla="*/ 26150 w 18"/>
                  <a:gd name="T33" fmla="*/ 5870 h 62"/>
                  <a:gd name="T34" fmla="*/ 52283 w 18"/>
                  <a:gd name="T35" fmla="*/ 5285 h 62"/>
                  <a:gd name="T36" fmla="*/ 61087 w 18"/>
                  <a:gd name="T37" fmla="*/ 8513 h 62"/>
                  <a:gd name="T38" fmla="*/ 56562 w 18"/>
                  <a:gd name="T39" fmla="*/ 7036 h 62"/>
                  <a:gd name="T40" fmla="*/ 52283 w 18"/>
                  <a:gd name="T41" fmla="*/ 7927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62">
                    <a:moveTo>
                      <a:pt x="12" y="54"/>
                    </a:moveTo>
                    <a:cubicBezTo>
                      <a:pt x="14" y="50"/>
                      <a:pt x="16" y="54"/>
                      <a:pt x="14" y="55"/>
                    </a:cubicBezTo>
                    <a:cubicBezTo>
                      <a:pt x="11" y="57"/>
                      <a:pt x="9" y="55"/>
                      <a:pt x="10" y="48"/>
                    </a:cubicBezTo>
                    <a:cubicBezTo>
                      <a:pt x="10" y="42"/>
                      <a:pt x="12" y="39"/>
                      <a:pt x="13" y="35"/>
                    </a:cubicBezTo>
                    <a:cubicBezTo>
                      <a:pt x="14" y="30"/>
                      <a:pt x="14" y="25"/>
                      <a:pt x="11" y="22"/>
                    </a:cubicBezTo>
                    <a:cubicBezTo>
                      <a:pt x="13" y="22"/>
                      <a:pt x="16" y="22"/>
                      <a:pt x="17" y="17"/>
                    </a:cubicBezTo>
                    <a:cubicBezTo>
                      <a:pt x="17" y="13"/>
                      <a:pt x="16" y="9"/>
                      <a:pt x="13" y="9"/>
                    </a:cubicBezTo>
                    <a:cubicBezTo>
                      <a:pt x="9" y="9"/>
                      <a:pt x="7" y="14"/>
                      <a:pt x="9" y="16"/>
                    </a:cubicBezTo>
                    <a:cubicBezTo>
                      <a:pt x="11" y="19"/>
                      <a:pt x="15" y="16"/>
                      <a:pt x="13" y="12"/>
                    </a:cubicBezTo>
                    <a:cubicBezTo>
                      <a:pt x="18" y="16"/>
                      <a:pt x="13" y="22"/>
                      <a:pt x="9" y="18"/>
                    </a:cubicBezTo>
                    <a:cubicBezTo>
                      <a:pt x="5" y="16"/>
                      <a:pt x="2" y="5"/>
                      <a:pt x="3" y="0"/>
                    </a:cubicBezTo>
                    <a:cubicBezTo>
                      <a:pt x="2" y="1"/>
                      <a:pt x="2" y="2"/>
                      <a:pt x="1" y="3"/>
                    </a:cubicBezTo>
                    <a:cubicBezTo>
                      <a:pt x="0" y="5"/>
                      <a:pt x="5" y="18"/>
                      <a:pt x="8" y="20"/>
                    </a:cubicBezTo>
                    <a:cubicBezTo>
                      <a:pt x="11" y="22"/>
                      <a:pt x="12" y="24"/>
                      <a:pt x="11" y="31"/>
                    </a:cubicBezTo>
                    <a:cubicBezTo>
                      <a:pt x="11" y="34"/>
                      <a:pt x="9" y="39"/>
                      <a:pt x="7" y="38"/>
                    </a:cubicBezTo>
                    <a:cubicBezTo>
                      <a:pt x="8" y="37"/>
                      <a:pt x="6" y="35"/>
                      <a:pt x="5" y="36"/>
                    </a:cubicBezTo>
                    <a:cubicBezTo>
                      <a:pt x="4" y="36"/>
                      <a:pt x="4" y="40"/>
                      <a:pt x="6" y="40"/>
                    </a:cubicBezTo>
                    <a:cubicBezTo>
                      <a:pt x="8" y="40"/>
                      <a:pt x="10" y="38"/>
                      <a:pt x="12" y="36"/>
                    </a:cubicBezTo>
                    <a:cubicBezTo>
                      <a:pt x="7" y="40"/>
                      <a:pt x="6" y="62"/>
                      <a:pt x="14" y="58"/>
                    </a:cubicBezTo>
                    <a:cubicBezTo>
                      <a:pt x="18" y="56"/>
                      <a:pt x="17" y="49"/>
                      <a:pt x="13" y="48"/>
                    </a:cubicBezTo>
                    <a:cubicBezTo>
                      <a:pt x="11" y="48"/>
                      <a:pt x="10" y="54"/>
                      <a:pt x="12" y="54"/>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27" name="Freeform 271"/>
              <p:cNvSpPr>
                <a:spLocks/>
              </p:cNvSpPr>
              <p:nvPr/>
            </p:nvSpPr>
            <p:spPr bwMode="auto">
              <a:xfrm>
                <a:off x="4589" y="432"/>
                <a:ext cx="819" cy="153"/>
              </a:xfrm>
              <a:custGeom>
                <a:avLst/>
                <a:gdLst>
                  <a:gd name="T0" fmla="*/ 216546 w 50"/>
                  <a:gd name="T1" fmla="*/ 3814 h 29"/>
                  <a:gd name="T2" fmla="*/ 160213 w 50"/>
                  <a:gd name="T3" fmla="*/ 2949 h 29"/>
                  <a:gd name="T4" fmla="*/ 186244 w 50"/>
                  <a:gd name="T5" fmla="*/ 2949 h 29"/>
                  <a:gd name="T6" fmla="*/ 129927 w 50"/>
                  <a:gd name="T7" fmla="*/ 723 h 29"/>
                  <a:gd name="T8" fmla="*/ 147189 w 50"/>
                  <a:gd name="T9" fmla="*/ 306 h 29"/>
                  <a:gd name="T10" fmla="*/ 121158 w 50"/>
                  <a:gd name="T11" fmla="*/ 723 h 29"/>
                  <a:gd name="T12" fmla="*/ 129927 w 50"/>
                  <a:gd name="T13" fmla="*/ 1752 h 29"/>
                  <a:gd name="T14" fmla="*/ 82364 w 50"/>
                  <a:gd name="T15" fmla="*/ 1614 h 29"/>
                  <a:gd name="T16" fmla="*/ 26031 w 50"/>
                  <a:gd name="T17" fmla="*/ 2643 h 29"/>
                  <a:gd name="T18" fmla="*/ 13024 w 50"/>
                  <a:gd name="T19" fmla="*/ 1477 h 29"/>
                  <a:gd name="T20" fmla="*/ 21793 w 50"/>
                  <a:gd name="T21" fmla="*/ 1920 h 29"/>
                  <a:gd name="T22" fmla="*/ 17278 w 50"/>
                  <a:gd name="T23" fmla="*/ 1029 h 29"/>
                  <a:gd name="T24" fmla="*/ 8769 w 50"/>
                  <a:gd name="T25" fmla="*/ 2200 h 29"/>
                  <a:gd name="T26" fmla="*/ 47563 w 50"/>
                  <a:gd name="T27" fmla="*/ 2786 h 29"/>
                  <a:gd name="T28" fmla="*/ 99642 w 50"/>
                  <a:gd name="T29" fmla="*/ 1752 h 29"/>
                  <a:gd name="T30" fmla="*/ 77849 w 50"/>
                  <a:gd name="T31" fmla="*/ 3229 h 29"/>
                  <a:gd name="T32" fmla="*/ 95388 w 50"/>
                  <a:gd name="T33" fmla="*/ 3229 h 29"/>
                  <a:gd name="T34" fmla="*/ 82364 w 50"/>
                  <a:gd name="T35" fmla="*/ 2949 h 29"/>
                  <a:gd name="T36" fmla="*/ 108395 w 50"/>
                  <a:gd name="T37" fmla="*/ 1752 h 29"/>
                  <a:gd name="T38" fmla="*/ 151704 w 50"/>
                  <a:gd name="T39" fmla="*/ 2643 h 29"/>
                  <a:gd name="T40" fmla="*/ 155958 w 50"/>
                  <a:gd name="T41" fmla="*/ 3366 h 29"/>
                  <a:gd name="T42" fmla="*/ 125673 w 50"/>
                  <a:gd name="T43" fmla="*/ 3366 h 29"/>
                  <a:gd name="T44" fmla="*/ 142935 w 50"/>
                  <a:gd name="T45" fmla="*/ 3366 h 29"/>
                  <a:gd name="T46" fmla="*/ 121158 w 50"/>
                  <a:gd name="T47" fmla="*/ 2786 h 29"/>
                  <a:gd name="T48" fmla="*/ 138697 w 50"/>
                  <a:gd name="T49" fmla="*/ 4258 h 29"/>
                  <a:gd name="T50" fmla="*/ 160213 w 50"/>
                  <a:gd name="T51" fmla="*/ 3229 h 29"/>
                  <a:gd name="T52" fmla="*/ 212291 w 50"/>
                  <a:gd name="T53" fmla="*/ 4120 h 29"/>
                  <a:gd name="T54" fmla="*/ 216546 w 50"/>
                  <a:gd name="T55" fmla="*/ 3814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29">
                    <a:moveTo>
                      <a:pt x="50" y="26"/>
                    </a:moveTo>
                    <a:cubicBezTo>
                      <a:pt x="46" y="26"/>
                      <a:pt x="39" y="23"/>
                      <a:pt x="37" y="20"/>
                    </a:cubicBezTo>
                    <a:lnTo>
                      <a:pt x="43" y="20"/>
                    </a:lnTo>
                    <a:cubicBezTo>
                      <a:pt x="38" y="19"/>
                      <a:pt x="27" y="13"/>
                      <a:pt x="30" y="5"/>
                    </a:cubicBezTo>
                    <a:cubicBezTo>
                      <a:pt x="32" y="11"/>
                      <a:pt x="36" y="5"/>
                      <a:pt x="34" y="2"/>
                    </a:cubicBezTo>
                    <a:cubicBezTo>
                      <a:pt x="33" y="0"/>
                      <a:pt x="29" y="1"/>
                      <a:pt x="28" y="5"/>
                    </a:cubicBezTo>
                    <a:cubicBezTo>
                      <a:pt x="28" y="8"/>
                      <a:pt x="28" y="10"/>
                      <a:pt x="30" y="12"/>
                    </a:cubicBezTo>
                    <a:cubicBezTo>
                      <a:pt x="27" y="10"/>
                      <a:pt x="23" y="8"/>
                      <a:pt x="19" y="11"/>
                    </a:cubicBezTo>
                    <a:cubicBezTo>
                      <a:pt x="14" y="13"/>
                      <a:pt x="12" y="20"/>
                      <a:pt x="6" y="18"/>
                    </a:cubicBezTo>
                    <a:cubicBezTo>
                      <a:pt x="3" y="16"/>
                      <a:pt x="2" y="13"/>
                      <a:pt x="3" y="10"/>
                    </a:cubicBezTo>
                    <a:cubicBezTo>
                      <a:pt x="3" y="13"/>
                      <a:pt x="4" y="13"/>
                      <a:pt x="5" y="13"/>
                    </a:cubicBezTo>
                    <a:cubicBezTo>
                      <a:pt x="8" y="12"/>
                      <a:pt x="7" y="6"/>
                      <a:pt x="4" y="7"/>
                    </a:cubicBezTo>
                    <a:cubicBezTo>
                      <a:pt x="2" y="8"/>
                      <a:pt x="0" y="11"/>
                      <a:pt x="2" y="15"/>
                    </a:cubicBezTo>
                    <a:cubicBezTo>
                      <a:pt x="3" y="20"/>
                      <a:pt x="6" y="21"/>
                      <a:pt x="11" y="19"/>
                    </a:cubicBezTo>
                    <a:cubicBezTo>
                      <a:pt x="14" y="17"/>
                      <a:pt x="19" y="11"/>
                      <a:pt x="23" y="12"/>
                    </a:cubicBezTo>
                    <a:cubicBezTo>
                      <a:pt x="21" y="14"/>
                      <a:pt x="17" y="16"/>
                      <a:pt x="18" y="22"/>
                    </a:cubicBezTo>
                    <a:cubicBezTo>
                      <a:pt x="19" y="25"/>
                      <a:pt x="21" y="24"/>
                      <a:pt x="22" y="22"/>
                    </a:cubicBezTo>
                    <a:cubicBezTo>
                      <a:pt x="22" y="20"/>
                      <a:pt x="20" y="18"/>
                      <a:pt x="19" y="20"/>
                    </a:cubicBezTo>
                    <a:cubicBezTo>
                      <a:pt x="19" y="17"/>
                      <a:pt x="23" y="12"/>
                      <a:pt x="25" y="12"/>
                    </a:cubicBezTo>
                    <a:cubicBezTo>
                      <a:pt x="29" y="12"/>
                      <a:pt x="31" y="15"/>
                      <a:pt x="35" y="18"/>
                    </a:cubicBezTo>
                    <a:cubicBezTo>
                      <a:pt x="36" y="20"/>
                      <a:pt x="37" y="21"/>
                      <a:pt x="36" y="23"/>
                    </a:cubicBezTo>
                    <a:cubicBezTo>
                      <a:pt x="36" y="29"/>
                      <a:pt x="27" y="28"/>
                      <a:pt x="29" y="23"/>
                    </a:cubicBezTo>
                    <a:cubicBezTo>
                      <a:pt x="29" y="26"/>
                      <a:pt x="33" y="24"/>
                      <a:pt x="33" y="23"/>
                    </a:cubicBezTo>
                    <a:cubicBezTo>
                      <a:pt x="33" y="20"/>
                      <a:pt x="31" y="17"/>
                      <a:pt x="28" y="19"/>
                    </a:cubicBezTo>
                    <a:cubicBezTo>
                      <a:pt x="25" y="24"/>
                      <a:pt x="28" y="29"/>
                      <a:pt x="32" y="29"/>
                    </a:cubicBezTo>
                    <a:cubicBezTo>
                      <a:pt x="35" y="29"/>
                      <a:pt x="37" y="27"/>
                      <a:pt x="37" y="22"/>
                    </a:cubicBezTo>
                    <a:cubicBezTo>
                      <a:pt x="40" y="26"/>
                      <a:pt x="45" y="27"/>
                      <a:pt x="49" y="28"/>
                    </a:cubicBezTo>
                    <a:cubicBezTo>
                      <a:pt x="49" y="27"/>
                      <a:pt x="49" y="27"/>
                      <a:pt x="50" y="26"/>
                    </a:cubicBezTo>
                    <a:close/>
                  </a:path>
                </a:pathLst>
              </a:custGeom>
              <a:solidFill>
                <a:srgbClr val="340E70"/>
              </a:solidFill>
              <a:ln>
                <a:noFill/>
              </a:ln>
              <a:extLst/>
            </p:spPr>
            <p:txBody>
              <a:bodyPr/>
              <a:lstStyle/>
              <a:p>
                <a:pPr>
                  <a:defRPr/>
                </a:pPr>
                <a:endParaRPr lang="en-US">
                  <a:latin typeface="+mj-lt"/>
                  <a:cs typeface="Arial" charset="0"/>
                </a:endParaRPr>
              </a:p>
            </p:txBody>
          </p:sp>
          <p:sp>
            <p:nvSpPr>
              <p:cNvPr id="96328" name="Freeform 272"/>
              <p:cNvSpPr>
                <a:spLocks/>
              </p:cNvSpPr>
              <p:nvPr/>
            </p:nvSpPr>
            <p:spPr bwMode="auto">
              <a:xfrm>
                <a:off x="4589" y="432"/>
                <a:ext cx="819" cy="153"/>
              </a:xfrm>
              <a:custGeom>
                <a:avLst/>
                <a:gdLst>
                  <a:gd name="T0" fmla="*/ 216546 w 50"/>
                  <a:gd name="T1" fmla="*/ 3814 h 29"/>
                  <a:gd name="T2" fmla="*/ 160213 w 50"/>
                  <a:gd name="T3" fmla="*/ 2949 h 29"/>
                  <a:gd name="T4" fmla="*/ 186244 w 50"/>
                  <a:gd name="T5" fmla="*/ 2949 h 29"/>
                  <a:gd name="T6" fmla="*/ 129927 w 50"/>
                  <a:gd name="T7" fmla="*/ 723 h 29"/>
                  <a:gd name="T8" fmla="*/ 147189 w 50"/>
                  <a:gd name="T9" fmla="*/ 306 h 29"/>
                  <a:gd name="T10" fmla="*/ 121158 w 50"/>
                  <a:gd name="T11" fmla="*/ 723 h 29"/>
                  <a:gd name="T12" fmla="*/ 129927 w 50"/>
                  <a:gd name="T13" fmla="*/ 1752 h 29"/>
                  <a:gd name="T14" fmla="*/ 82364 w 50"/>
                  <a:gd name="T15" fmla="*/ 1614 h 29"/>
                  <a:gd name="T16" fmla="*/ 26031 w 50"/>
                  <a:gd name="T17" fmla="*/ 2643 h 29"/>
                  <a:gd name="T18" fmla="*/ 13024 w 50"/>
                  <a:gd name="T19" fmla="*/ 1477 h 29"/>
                  <a:gd name="T20" fmla="*/ 21793 w 50"/>
                  <a:gd name="T21" fmla="*/ 1920 h 29"/>
                  <a:gd name="T22" fmla="*/ 17278 w 50"/>
                  <a:gd name="T23" fmla="*/ 1029 h 29"/>
                  <a:gd name="T24" fmla="*/ 8769 w 50"/>
                  <a:gd name="T25" fmla="*/ 2200 h 29"/>
                  <a:gd name="T26" fmla="*/ 47563 w 50"/>
                  <a:gd name="T27" fmla="*/ 2786 h 29"/>
                  <a:gd name="T28" fmla="*/ 99642 w 50"/>
                  <a:gd name="T29" fmla="*/ 1752 h 29"/>
                  <a:gd name="T30" fmla="*/ 77849 w 50"/>
                  <a:gd name="T31" fmla="*/ 3229 h 29"/>
                  <a:gd name="T32" fmla="*/ 95388 w 50"/>
                  <a:gd name="T33" fmla="*/ 3229 h 29"/>
                  <a:gd name="T34" fmla="*/ 82364 w 50"/>
                  <a:gd name="T35" fmla="*/ 2949 h 29"/>
                  <a:gd name="T36" fmla="*/ 108395 w 50"/>
                  <a:gd name="T37" fmla="*/ 1752 h 29"/>
                  <a:gd name="T38" fmla="*/ 151704 w 50"/>
                  <a:gd name="T39" fmla="*/ 2643 h 29"/>
                  <a:gd name="T40" fmla="*/ 155958 w 50"/>
                  <a:gd name="T41" fmla="*/ 3366 h 29"/>
                  <a:gd name="T42" fmla="*/ 125673 w 50"/>
                  <a:gd name="T43" fmla="*/ 3366 h 29"/>
                  <a:gd name="T44" fmla="*/ 142935 w 50"/>
                  <a:gd name="T45" fmla="*/ 3366 h 29"/>
                  <a:gd name="T46" fmla="*/ 121158 w 50"/>
                  <a:gd name="T47" fmla="*/ 2786 h 29"/>
                  <a:gd name="T48" fmla="*/ 138697 w 50"/>
                  <a:gd name="T49" fmla="*/ 4258 h 29"/>
                  <a:gd name="T50" fmla="*/ 160213 w 50"/>
                  <a:gd name="T51" fmla="*/ 3229 h 29"/>
                  <a:gd name="T52" fmla="*/ 212291 w 50"/>
                  <a:gd name="T53" fmla="*/ 4120 h 29"/>
                  <a:gd name="T54" fmla="*/ 216546 w 50"/>
                  <a:gd name="T55" fmla="*/ 3814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29">
                    <a:moveTo>
                      <a:pt x="50" y="26"/>
                    </a:moveTo>
                    <a:cubicBezTo>
                      <a:pt x="46" y="26"/>
                      <a:pt x="39" y="23"/>
                      <a:pt x="37" y="20"/>
                    </a:cubicBezTo>
                    <a:lnTo>
                      <a:pt x="43" y="20"/>
                    </a:lnTo>
                    <a:cubicBezTo>
                      <a:pt x="38" y="19"/>
                      <a:pt x="27" y="13"/>
                      <a:pt x="30" y="5"/>
                    </a:cubicBezTo>
                    <a:cubicBezTo>
                      <a:pt x="32" y="11"/>
                      <a:pt x="36" y="5"/>
                      <a:pt x="34" y="2"/>
                    </a:cubicBezTo>
                    <a:cubicBezTo>
                      <a:pt x="33" y="0"/>
                      <a:pt x="29" y="1"/>
                      <a:pt x="28" y="5"/>
                    </a:cubicBezTo>
                    <a:cubicBezTo>
                      <a:pt x="28" y="8"/>
                      <a:pt x="28" y="10"/>
                      <a:pt x="30" y="12"/>
                    </a:cubicBezTo>
                    <a:cubicBezTo>
                      <a:pt x="27" y="10"/>
                      <a:pt x="23" y="8"/>
                      <a:pt x="19" y="11"/>
                    </a:cubicBezTo>
                    <a:cubicBezTo>
                      <a:pt x="14" y="13"/>
                      <a:pt x="12" y="20"/>
                      <a:pt x="6" y="18"/>
                    </a:cubicBezTo>
                    <a:cubicBezTo>
                      <a:pt x="3" y="16"/>
                      <a:pt x="2" y="13"/>
                      <a:pt x="3" y="10"/>
                    </a:cubicBezTo>
                    <a:cubicBezTo>
                      <a:pt x="3" y="13"/>
                      <a:pt x="4" y="13"/>
                      <a:pt x="5" y="13"/>
                    </a:cubicBezTo>
                    <a:cubicBezTo>
                      <a:pt x="8" y="12"/>
                      <a:pt x="7" y="6"/>
                      <a:pt x="4" y="7"/>
                    </a:cubicBezTo>
                    <a:cubicBezTo>
                      <a:pt x="2" y="8"/>
                      <a:pt x="0" y="11"/>
                      <a:pt x="2" y="15"/>
                    </a:cubicBezTo>
                    <a:cubicBezTo>
                      <a:pt x="3" y="20"/>
                      <a:pt x="6" y="21"/>
                      <a:pt x="11" y="19"/>
                    </a:cubicBezTo>
                    <a:cubicBezTo>
                      <a:pt x="14" y="17"/>
                      <a:pt x="19" y="11"/>
                      <a:pt x="23" y="12"/>
                    </a:cubicBezTo>
                    <a:cubicBezTo>
                      <a:pt x="21" y="14"/>
                      <a:pt x="17" y="16"/>
                      <a:pt x="18" y="22"/>
                    </a:cubicBezTo>
                    <a:cubicBezTo>
                      <a:pt x="19" y="25"/>
                      <a:pt x="21" y="24"/>
                      <a:pt x="22" y="22"/>
                    </a:cubicBezTo>
                    <a:cubicBezTo>
                      <a:pt x="22" y="20"/>
                      <a:pt x="20" y="18"/>
                      <a:pt x="19" y="20"/>
                    </a:cubicBezTo>
                    <a:cubicBezTo>
                      <a:pt x="19" y="17"/>
                      <a:pt x="23" y="12"/>
                      <a:pt x="25" y="12"/>
                    </a:cubicBezTo>
                    <a:cubicBezTo>
                      <a:pt x="29" y="12"/>
                      <a:pt x="31" y="15"/>
                      <a:pt x="35" y="18"/>
                    </a:cubicBezTo>
                    <a:cubicBezTo>
                      <a:pt x="36" y="20"/>
                      <a:pt x="37" y="21"/>
                      <a:pt x="36" y="23"/>
                    </a:cubicBezTo>
                    <a:cubicBezTo>
                      <a:pt x="36" y="29"/>
                      <a:pt x="27" y="28"/>
                      <a:pt x="29" y="23"/>
                    </a:cubicBezTo>
                    <a:cubicBezTo>
                      <a:pt x="29" y="26"/>
                      <a:pt x="33" y="24"/>
                      <a:pt x="33" y="23"/>
                    </a:cubicBezTo>
                    <a:cubicBezTo>
                      <a:pt x="33" y="20"/>
                      <a:pt x="31" y="17"/>
                      <a:pt x="28" y="19"/>
                    </a:cubicBezTo>
                    <a:cubicBezTo>
                      <a:pt x="25" y="24"/>
                      <a:pt x="28" y="29"/>
                      <a:pt x="32" y="29"/>
                    </a:cubicBezTo>
                    <a:cubicBezTo>
                      <a:pt x="35" y="29"/>
                      <a:pt x="37" y="27"/>
                      <a:pt x="37" y="22"/>
                    </a:cubicBezTo>
                    <a:cubicBezTo>
                      <a:pt x="40" y="26"/>
                      <a:pt x="45" y="27"/>
                      <a:pt x="49" y="28"/>
                    </a:cubicBezTo>
                    <a:cubicBezTo>
                      <a:pt x="49" y="27"/>
                      <a:pt x="49" y="27"/>
                      <a:pt x="50" y="26"/>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29" name="Freeform 273"/>
              <p:cNvSpPr>
                <a:spLocks/>
              </p:cNvSpPr>
              <p:nvPr/>
            </p:nvSpPr>
            <p:spPr bwMode="auto">
              <a:xfrm>
                <a:off x="5453" y="564"/>
                <a:ext cx="147" cy="42"/>
              </a:xfrm>
              <a:custGeom>
                <a:avLst/>
                <a:gdLst>
                  <a:gd name="T0" fmla="*/ 0 w 9"/>
                  <a:gd name="T1" fmla="*/ 441 h 8"/>
                  <a:gd name="T2" fmla="*/ 34953 w 9"/>
                  <a:gd name="T3" fmla="*/ 1019 h 8"/>
                  <a:gd name="T4" fmla="*/ 34953 w 9"/>
                  <a:gd name="T5" fmla="*/ 441 h 8"/>
                  <a:gd name="T6" fmla="*/ 0 w 9"/>
                  <a:gd name="T7" fmla="*/ 44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0" y="3"/>
                    </a:moveTo>
                    <a:cubicBezTo>
                      <a:pt x="1" y="6"/>
                      <a:pt x="6" y="8"/>
                      <a:pt x="8" y="7"/>
                    </a:cubicBezTo>
                    <a:cubicBezTo>
                      <a:pt x="9" y="6"/>
                      <a:pt x="9" y="4"/>
                      <a:pt x="8" y="3"/>
                    </a:cubicBezTo>
                    <a:cubicBezTo>
                      <a:pt x="5" y="0"/>
                      <a:pt x="1" y="2"/>
                      <a:pt x="0" y="3"/>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30" name="Freeform 274"/>
              <p:cNvSpPr>
                <a:spLocks/>
              </p:cNvSpPr>
              <p:nvPr/>
            </p:nvSpPr>
            <p:spPr bwMode="auto">
              <a:xfrm>
                <a:off x="5453" y="564"/>
                <a:ext cx="147" cy="42"/>
              </a:xfrm>
              <a:custGeom>
                <a:avLst/>
                <a:gdLst>
                  <a:gd name="T0" fmla="*/ 0 w 9"/>
                  <a:gd name="T1" fmla="*/ 441 h 8"/>
                  <a:gd name="T2" fmla="*/ 34953 w 9"/>
                  <a:gd name="T3" fmla="*/ 1019 h 8"/>
                  <a:gd name="T4" fmla="*/ 34953 w 9"/>
                  <a:gd name="T5" fmla="*/ 441 h 8"/>
                  <a:gd name="T6" fmla="*/ 0 w 9"/>
                  <a:gd name="T7" fmla="*/ 44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0" y="3"/>
                    </a:moveTo>
                    <a:cubicBezTo>
                      <a:pt x="1" y="6"/>
                      <a:pt x="6" y="8"/>
                      <a:pt x="8" y="7"/>
                    </a:cubicBezTo>
                    <a:cubicBezTo>
                      <a:pt x="9" y="6"/>
                      <a:pt x="9" y="4"/>
                      <a:pt x="8" y="3"/>
                    </a:cubicBezTo>
                    <a:cubicBezTo>
                      <a:pt x="5" y="0"/>
                      <a:pt x="1" y="2"/>
                      <a:pt x="0" y="3"/>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31" name="Freeform 275"/>
              <p:cNvSpPr>
                <a:spLocks/>
              </p:cNvSpPr>
              <p:nvPr/>
            </p:nvSpPr>
            <p:spPr bwMode="auto">
              <a:xfrm>
                <a:off x="5307" y="490"/>
                <a:ext cx="97" cy="63"/>
              </a:xfrm>
              <a:custGeom>
                <a:avLst/>
                <a:gdLst>
                  <a:gd name="T0" fmla="*/ 16991 w 6"/>
                  <a:gd name="T1" fmla="*/ 1738 h 12"/>
                  <a:gd name="T2" fmla="*/ 0 w 6"/>
                  <a:gd name="T3" fmla="*/ 441 h 12"/>
                  <a:gd name="T4" fmla="*/ 12804 w 6"/>
                  <a:gd name="T5" fmla="*/ 137 h 12"/>
                  <a:gd name="T6" fmla="*/ 16991 w 6"/>
                  <a:gd name="T7" fmla="*/ 173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4" y="12"/>
                    </a:moveTo>
                    <a:cubicBezTo>
                      <a:pt x="2" y="12"/>
                      <a:pt x="0" y="6"/>
                      <a:pt x="0" y="3"/>
                    </a:cubicBezTo>
                    <a:cubicBezTo>
                      <a:pt x="1" y="0"/>
                      <a:pt x="2" y="0"/>
                      <a:pt x="3" y="1"/>
                    </a:cubicBezTo>
                    <a:cubicBezTo>
                      <a:pt x="6" y="5"/>
                      <a:pt x="5" y="10"/>
                      <a:pt x="4" y="12"/>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32" name="Freeform 276"/>
              <p:cNvSpPr>
                <a:spLocks/>
              </p:cNvSpPr>
              <p:nvPr/>
            </p:nvSpPr>
            <p:spPr bwMode="auto">
              <a:xfrm>
                <a:off x="5307" y="490"/>
                <a:ext cx="97" cy="63"/>
              </a:xfrm>
              <a:custGeom>
                <a:avLst/>
                <a:gdLst>
                  <a:gd name="T0" fmla="*/ 16991 w 6"/>
                  <a:gd name="T1" fmla="*/ 1738 h 12"/>
                  <a:gd name="T2" fmla="*/ 0 w 6"/>
                  <a:gd name="T3" fmla="*/ 441 h 12"/>
                  <a:gd name="T4" fmla="*/ 12804 w 6"/>
                  <a:gd name="T5" fmla="*/ 137 h 12"/>
                  <a:gd name="T6" fmla="*/ 16991 w 6"/>
                  <a:gd name="T7" fmla="*/ 173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4" y="12"/>
                    </a:moveTo>
                    <a:cubicBezTo>
                      <a:pt x="2" y="12"/>
                      <a:pt x="0" y="6"/>
                      <a:pt x="0" y="3"/>
                    </a:cubicBezTo>
                    <a:cubicBezTo>
                      <a:pt x="1" y="0"/>
                      <a:pt x="2" y="0"/>
                      <a:pt x="3" y="1"/>
                    </a:cubicBezTo>
                    <a:cubicBezTo>
                      <a:pt x="6" y="5"/>
                      <a:pt x="5" y="10"/>
                      <a:pt x="4" y="12"/>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33" name="Freeform 277"/>
              <p:cNvSpPr>
                <a:spLocks/>
              </p:cNvSpPr>
              <p:nvPr/>
            </p:nvSpPr>
            <p:spPr bwMode="auto">
              <a:xfrm>
                <a:off x="5421" y="490"/>
                <a:ext cx="49" cy="48"/>
              </a:xfrm>
              <a:custGeom>
                <a:avLst/>
                <a:gdLst>
                  <a:gd name="T0" fmla="*/ 4263 w 3"/>
                  <a:gd name="T1" fmla="*/ 1365 h 9"/>
                  <a:gd name="T2" fmla="*/ 4263 w 3"/>
                  <a:gd name="T3" fmla="*/ 144 h 9"/>
                  <a:gd name="T4" fmla="*/ 13067 w 3"/>
                  <a:gd name="T5" fmla="*/ 144 h 9"/>
                  <a:gd name="T6" fmla="*/ 4263 w 3"/>
                  <a:gd name="T7" fmla="*/ 136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1" y="9"/>
                    </a:moveTo>
                    <a:cubicBezTo>
                      <a:pt x="0" y="8"/>
                      <a:pt x="0" y="3"/>
                      <a:pt x="1" y="1"/>
                    </a:cubicBezTo>
                    <a:cubicBezTo>
                      <a:pt x="2" y="0"/>
                      <a:pt x="2" y="0"/>
                      <a:pt x="3" y="1"/>
                    </a:cubicBezTo>
                    <a:cubicBezTo>
                      <a:pt x="3" y="5"/>
                      <a:pt x="2" y="8"/>
                      <a:pt x="1" y="9"/>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34" name="Freeform 278"/>
              <p:cNvSpPr>
                <a:spLocks/>
              </p:cNvSpPr>
              <p:nvPr/>
            </p:nvSpPr>
            <p:spPr bwMode="auto">
              <a:xfrm>
                <a:off x="5421" y="490"/>
                <a:ext cx="49" cy="48"/>
              </a:xfrm>
              <a:custGeom>
                <a:avLst/>
                <a:gdLst>
                  <a:gd name="T0" fmla="*/ 4263 w 3"/>
                  <a:gd name="T1" fmla="*/ 1365 h 9"/>
                  <a:gd name="T2" fmla="*/ 4263 w 3"/>
                  <a:gd name="T3" fmla="*/ 144 h 9"/>
                  <a:gd name="T4" fmla="*/ 13067 w 3"/>
                  <a:gd name="T5" fmla="*/ 144 h 9"/>
                  <a:gd name="T6" fmla="*/ 4263 w 3"/>
                  <a:gd name="T7" fmla="*/ 136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1" y="9"/>
                    </a:moveTo>
                    <a:cubicBezTo>
                      <a:pt x="0" y="8"/>
                      <a:pt x="0" y="3"/>
                      <a:pt x="1" y="1"/>
                    </a:cubicBezTo>
                    <a:cubicBezTo>
                      <a:pt x="2" y="0"/>
                      <a:pt x="2" y="0"/>
                      <a:pt x="3" y="1"/>
                    </a:cubicBezTo>
                    <a:cubicBezTo>
                      <a:pt x="3" y="5"/>
                      <a:pt x="2" y="8"/>
                      <a:pt x="1" y="9"/>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35" name="Freeform 279"/>
              <p:cNvSpPr>
                <a:spLocks/>
              </p:cNvSpPr>
              <p:nvPr/>
            </p:nvSpPr>
            <p:spPr bwMode="auto">
              <a:xfrm>
                <a:off x="5486" y="538"/>
                <a:ext cx="114" cy="31"/>
              </a:xfrm>
              <a:custGeom>
                <a:avLst/>
                <a:gdLst>
                  <a:gd name="T0" fmla="*/ 0 w 7"/>
                  <a:gd name="T1" fmla="*/ 429 h 6"/>
                  <a:gd name="T2" fmla="*/ 25992 w 7"/>
                  <a:gd name="T3" fmla="*/ 134 h 6"/>
                  <a:gd name="T4" fmla="*/ 25992 w 7"/>
                  <a:gd name="T5" fmla="*/ 429 h 6"/>
                  <a:gd name="T6" fmla="*/ 0 w 7"/>
                  <a:gd name="T7" fmla="*/ 429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0" y="3"/>
                    </a:moveTo>
                    <a:cubicBezTo>
                      <a:pt x="1" y="1"/>
                      <a:pt x="4" y="0"/>
                      <a:pt x="6" y="1"/>
                    </a:cubicBezTo>
                    <a:cubicBezTo>
                      <a:pt x="7" y="2"/>
                      <a:pt x="7" y="3"/>
                      <a:pt x="6" y="3"/>
                    </a:cubicBezTo>
                    <a:cubicBezTo>
                      <a:pt x="4" y="6"/>
                      <a:pt x="1" y="5"/>
                      <a:pt x="0" y="3"/>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36" name="Freeform 280"/>
              <p:cNvSpPr>
                <a:spLocks/>
              </p:cNvSpPr>
              <p:nvPr/>
            </p:nvSpPr>
            <p:spPr bwMode="auto">
              <a:xfrm>
                <a:off x="5486" y="538"/>
                <a:ext cx="114" cy="31"/>
              </a:xfrm>
              <a:custGeom>
                <a:avLst/>
                <a:gdLst>
                  <a:gd name="T0" fmla="*/ 0 w 7"/>
                  <a:gd name="T1" fmla="*/ 429 h 6"/>
                  <a:gd name="T2" fmla="*/ 25992 w 7"/>
                  <a:gd name="T3" fmla="*/ 134 h 6"/>
                  <a:gd name="T4" fmla="*/ 25992 w 7"/>
                  <a:gd name="T5" fmla="*/ 429 h 6"/>
                  <a:gd name="T6" fmla="*/ 0 w 7"/>
                  <a:gd name="T7" fmla="*/ 429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0" y="3"/>
                    </a:moveTo>
                    <a:cubicBezTo>
                      <a:pt x="1" y="1"/>
                      <a:pt x="4" y="0"/>
                      <a:pt x="6" y="1"/>
                    </a:cubicBezTo>
                    <a:cubicBezTo>
                      <a:pt x="7" y="2"/>
                      <a:pt x="7" y="3"/>
                      <a:pt x="6" y="3"/>
                    </a:cubicBezTo>
                    <a:cubicBezTo>
                      <a:pt x="4" y="6"/>
                      <a:pt x="1" y="5"/>
                      <a:pt x="0" y="3"/>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37" name="Freeform 281"/>
              <p:cNvSpPr>
                <a:spLocks/>
              </p:cNvSpPr>
              <p:nvPr/>
            </p:nvSpPr>
            <p:spPr bwMode="auto">
              <a:xfrm>
                <a:off x="5421" y="495"/>
                <a:ext cx="147" cy="74"/>
              </a:xfrm>
              <a:custGeom>
                <a:avLst/>
                <a:gdLst>
                  <a:gd name="T0" fmla="*/ 0 w 9"/>
                  <a:gd name="T1" fmla="*/ 2067 h 14"/>
                  <a:gd name="T2" fmla="*/ 39216 w 9"/>
                  <a:gd name="T3" fmla="*/ 449 h 14"/>
                  <a:gd name="T4" fmla="*/ 30413 w 9"/>
                  <a:gd name="T5" fmla="*/ 0 h 14"/>
                  <a:gd name="T6" fmla="*/ 0 w 9"/>
                  <a:gd name="T7" fmla="*/ 206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4">
                    <a:moveTo>
                      <a:pt x="0" y="14"/>
                    </a:moveTo>
                    <a:cubicBezTo>
                      <a:pt x="3" y="14"/>
                      <a:pt x="8" y="7"/>
                      <a:pt x="9" y="3"/>
                    </a:cubicBezTo>
                    <a:cubicBezTo>
                      <a:pt x="9" y="0"/>
                      <a:pt x="8" y="0"/>
                      <a:pt x="7" y="0"/>
                    </a:cubicBezTo>
                    <a:cubicBezTo>
                      <a:pt x="2" y="3"/>
                      <a:pt x="0" y="11"/>
                      <a:pt x="0" y="14"/>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38" name="Freeform 282"/>
              <p:cNvSpPr>
                <a:spLocks/>
              </p:cNvSpPr>
              <p:nvPr/>
            </p:nvSpPr>
            <p:spPr bwMode="auto">
              <a:xfrm>
                <a:off x="5421" y="495"/>
                <a:ext cx="147" cy="74"/>
              </a:xfrm>
              <a:custGeom>
                <a:avLst/>
                <a:gdLst>
                  <a:gd name="T0" fmla="*/ 0 w 9"/>
                  <a:gd name="T1" fmla="*/ 2067 h 14"/>
                  <a:gd name="T2" fmla="*/ 39216 w 9"/>
                  <a:gd name="T3" fmla="*/ 449 h 14"/>
                  <a:gd name="T4" fmla="*/ 30413 w 9"/>
                  <a:gd name="T5" fmla="*/ 0 h 14"/>
                  <a:gd name="T6" fmla="*/ 0 w 9"/>
                  <a:gd name="T7" fmla="*/ 206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4">
                    <a:moveTo>
                      <a:pt x="0" y="14"/>
                    </a:moveTo>
                    <a:cubicBezTo>
                      <a:pt x="3" y="14"/>
                      <a:pt x="8" y="7"/>
                      <a:pt x="9" y="3"/>
                    </a:cubicBezTo>
                    <a:cubicBezTo>
                      <a:pt x="9" y="0"/>
                      <a:pt x="8" y="0"/>
                      <a:pt x="7" y="0"/>
                    </a:cubicBezTo>
                    <a:cubicBezTo>
                      <a:pt x="2" y="3"/>
                      <a:pt x="0" y="11"/>
                      <a:pt x="0" y="14"/>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39" name="Freeform 283"/>
              <p:cNvSpPr>
                <a:spLocks/>
              </p:cNvSpPr>
              <p:nvPr/>
            </p:nvSpPr>
            <p:spPr bwMode="auto">
              <a:xfrm>
                <a:off x="5339" y="559"/>
                <a:ext cx="114" cy="38"/>
              </a:xfrm>
              <a:custGeom>
                <a:avLst/>
                <a:gdLst>
                  <a:gd name="T0" fmla="*/ 30243 w 7"/>
                  <a:gd name="T1" fmla="*/ 578 h 8"/>
                  <a:gd name="T2" fmla="*/ 8745 w 7"/>
                  <a:gd name="T3" fmla="*/ 0 h 8"/>
                  <a:gd name="T4" fmla="*/ 30243 w 7"/>
                  <a:gd name="T5" fmla="*/ 578 h 8"/>
                  <a:gd name="T6" fmla="*/ 0 60000 65536"/>
                  <a:gd name="T7" fmla="*/ 0 60000 65536"/>
                  <a:gd name="T8" fmla="*/ 0 60000 65536"/>
                </a:gdLst>
                <a:ahLst/>
                <a:cxnLst>
                  <a:cxn ang="T6">
                    <a:pos x="T0" y="T1"/>
                  </a:cxn>
                  <a:cxn ang="T7">
                    <a:pos x="T2" y="T3"/>
                  </a:cxn>
                  <a:cxn ang="T8">
                    <a:pos x="T4" y="T5"/>
                  </a:cxn>
                </a:cxnLst>
                <a:rect l="0" t="0" r="r" b="b"/>
                <a:pathLst>
                  <a:path w="7" h="8">
                    <a:moveTo>
                      <a:pt x="7" y="4"/>
                    </a:moveTo>
                    <a:cubicBezTo>
                      <a:pt x="5" y="8"/>
                      <a:pt x="0" y="5"/>
                      <a:pt x="2" y="0"/>
                    </a:cubicBezTo>
                    <a:cubicBezTo>
                      <a:pt x="4" y="1"/>
                      <a:pt x="5" y="3"/>
                      <a:pt x="7" y="4"/>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40" name="Freeform 284"/>
              <p:cNvSpPr>
                <a:spLocks noEditPoints="1"/>
              </p:cNvSpPr>
              <p:nvPr/>
            </p:nvSpPr>
            <p:spPr bwMode="auto">
              <a:xfrm>
                <a:off x="5356" y="553"/>
                <a:ext cx="114" cy="43"/>
              </a:xfrm>
              <a:custGeom>
                <a:avLst/>
                <a:gdLst>
                  <a:gd name="T0" fmla="*/ 25992 w 7"/>
                  <a:gd name="T1" fmla="*/ 925 h 8"/>
                  <a:gd name="T2" fmla="*/ 17247 w 7"/>
                  <a:gd name="T3" fmla="*/ 1242 h 8"/>
                  <a:gd name="T4" fmla="*/ 12996 w 7"/>
                  <a:gd name="T5" fmla="*/ 925 h 8"/>
                  <a:gd name="T6" fmla="*/ 21481 w 7"/>
                  <a:gd name="T7" fmla="*/ 779 h 8"/>
                  <a:gd name="T8" fmla="*/ 25992 w 7"/>
                  <a:gd name="T9" fmla="*/ 925 h 8"/>
                  <a:gd name="T10" fmla="*/ 17247 w 7"/>
                  <a:gd name="T11" fmla="*/ 1242 h 8"/>
                  <a:gd name="T12" fmla="*/ 8745 w 7"/>
                  <a:gd name="T13" fmla="*/ 1242 h 8"/>
                  <a:gd name="T14" fmla="*/ 12996 w 7"/>
                  <a:gd name="T15" fmla="*/ 925 h 8"/>
                  <a:gd name="T16" fmla="*/ 12996 w 7"/>
                  <a:gd name="T17" fmla="*/ 925 h 8"/>
                  <a:gd name="T18" fmla="*/ 17247 w 7"/>
                  <a:gd name="T19" fmla="*/ 1242 h 8"/>
                  <a:gd name="T20" fmla="*/ 8745 w 7"/>
                  <a:gd name="T21" fmla="*/ 1242 h 8"/>
                  <a:gd name="T22" fmla="*/ 4251 w 7"/>
                  <a:gd name="T23" fmla="*/ 925 h 8"/>
                  <a:gd name="T24" fmla="*/ 8745 w 7"/>
                  <a:gd name="T25" fmla="*/ 925 h 8"/>
                  <a:gd name="T26" fmla="*/ 12996 w 7"/>
                  <a:gd name="T27" fmla="*/ 925 h 8"/>
                  <a:gd name="T28" fmla="*/ 8745 w 7"/>
                  <a:gd name="T29" fmla="*/ 1242 h 8"/>
                  <a:gd name="T30" fmla="*/ 8745 w 7"/>
                  <a:gd name="T31" fmla="*/ 925 h 8"/>
                  <a:gd name="T32" fmla="*/ 8745 w 7"/>
                  <a:gd name="T33" fmla="*/ 925 h 8"/>
                  <a:gd name="T34" fmla="*/ 4251 w 7"/>
                  <a:gd name="T35" fmla="*/ 925 h 8"/>
                  <a:gd name="T36" fmla="*/ 8745 w 7"/>
                  <a:gd name="T37" fmla="*/ 925 h 8"/>
                  <a:gd name="T38" fmla="*/ 4251 w 7"/>
                  <a:gd name="T39" fmla="*/ 925 h 8"/>
                  <a:gd name="T40" fmla="*/ 4251 w 7"/>
                  <a:gd name="T41" fmla="*/ 145 h 8"/>
                  <a:gd name="T42" fmla="*/ 8745 w 7"/>
                  <a:gd name="T43" fmla="*/ 145 h 8"/>
                  <a:gd name="T44" fmla="*/ 8745 w 7"/>
                  <a:gd name="T45" fmla="*/ 925 h 8"/>
                  <a:gd name="T46" fmla="*/ 4251 w 7"/>
                  <a:gd name="T47" fmla="*/ 925 h 8"/>
                  <a:gd name="T48" fmla="*/ 4251 w 7"/>
                  <a:gd name="T49" fmla="*/ 145 h 8"/>
                  <a:gd name="T50" fmla="*/ 4251 w 7"/>
                  <a:gd name="T51" fmla="*/ 0 h 8"/>
                  <a:gd name="T52" fmla="*/ 8745 w 7"/>
                  <a:gd name="T53" fmla="*/ 0 h 8"/>
                  <a:gd name="T54" fmla="*/ 4251 w 7"/>
                  <a:gd name="T55" fmla="*/ 145 h 8"/>
                  <a:gd name="T56" fmla="*/ 8745 w 7"/>
                  <a:gd name="T57" fmla="*/ 0 h 8"/>
                  <a:gd name="T58" fmla="*/ 17247 w 7"/>
                  <a:gd name="T59" fmla="*/ 317 h 8"/>
                  <a:gd name="T60" fmla="*/ 12996 w 7"/>
                  <a:gd name="T61" fmla="*/ 634 h 8"/>
                  <a:gd name="T62" fmla="*/ 4251 w 7"/>
                  <a:gd name="T63" fmla="*/ 145 h 8"/>
                  <a:gd name="T64" fmla="*/ 8745 w 7"/>
                  <a:gd name="T65" fmla="*/ 0 h 8"/>
                  <a:gd name="T66" fmla="*/ 17247 w 7"/>
                  <a:gd name="T67" fmla="*/ 317 h 8"/>
                  <a:gd name="T68" fmla="*/ 25992 w 7"/>
                  <a:gd name="T69" fmla="*/ 779 h 8"/>
                  <a:gd name="T70" fmla="*/ 25992 w 7"/>
                  <a:gd name="T71" fmla="*/ 925 h 8"/>
                  <a:gd name="T72" fmla="*/ 12996 w 7"/>
                  <a:gd name="T73" fmla="*/ 634 h 8"/>
                  <a:gd name="T74" fmla="*/ 17247 w 7"/>
                  <a:gd name="T75" fmla="*/ 317 h 8"/>
                  <a:gd name="T76" fmla="*/ 25992 w 7"/>
                  <a:gd name="T77" fmla="*/ 779 h 8"/>
                  <a:gd name="T78" fmla="*/ 30243 w 7"/>
                  <a:gd name="T79" fmla="*/ 779 h 8"/>
                  <a:gd name="T80" fmla="*/ 25992 w 7"/>
                  <a:gd name="T81" fmla="*/ 925 h 8"/>
                  <a:gd name="T82" fmla="*/ 25992 w 7"/>
                  <a:gd name="T83" fmla="*/ 779 h 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 h="8">
                    <a:moveTo>
                      <a:pt x="6" y="6"/>
                    </a:moveTo>
                    <a:cubicBezTo>
                      <a:pt x="6" y="7"/>
                      <a:pt x="5" y="8"/>
                      <a:pt x="4" y="8"/>
                    </a:cubicBezTo>
                    <a:lnTo>
                      <a:pt x="3" y="6"/>
                    </a:lnTo>
                    <a:cubicBezTo>
                      <a:pt x="4" y="6"/>
                      <a:pt x="5" y="6"/>
                      <a:pt x="5" y="5"/>
                    </a:cubicBezTo>
                    <a:lnTo>
                      <a:pt x="6" y="6"/>
                    </a:lnTo>
                    <a:close/>
                    <a:moveTo>
                      <a:pt x="4" y="8"/>
                    </a:moveTo>
                    <a:cubicBezTo>
                      <a:pt x="3" y="8"/>
                      <a:pt x="3" y="8"/>
                      <a:pt x="2" y="8"/>
                    </a:cubicBezTo>
                    <a:lnTo>
                      <a:pt x="3" y="6"/>
                    </a:lnTo>
                    <a:cubicBezTo>
                      <a:pt x="3" y="6"/>
                      <a:pt x="3" y="7"/>
                      <a:pt x="3" y="6"/>
                    </a:cubicBezTo>
                    <a:lnTo>
                      <a:pt x="4" y="8"/>
                    </a:lnTo>
                    <a:close/>
                    <a:moveTo>
                      <a:pt x="2" y="8"/>
                    </a:moveTo>
                    <a:cubicBezTo>
                      <a:pt x="2" y="7"/>
                      <a:pt x="1" y="7"/>
                      <a:pt x="1" y="6"/>
                    </a:cubicBezTo>
                    <a:lnTo>
                      <a:pt x="2" y="6"/>
                    </a:lnTo>
                    <a:cubicBezTo>
                      <a:pt x="2" y="6"/>
                      <a:pt x="2" y="6"/>
                      <a:pt x="3" y="6"/>
                    </a:cubicBezTo>
                    <a:lnTo>
                      <a:pt x="2" y="8"/>
                    </a:lnTo>
                    <a:close/>
                    <a:moveTo>
                      <a:pt x="2" y="6"/>
                    </a:moveTo>
                    <a:lnTo>
                      <a:pt x="2" y="6"/>
                    </a:lnTo>
                    <a:lnTo>
                      <a:pt x="1" y="6"/>
                    </a:lnTo>
                    <a:lnTo>
                      <a:pt x="2" y="6"/>
                    </a:lnTo>
                    <a:close/>
                    <a:moveTo>
                      <a:pt x="1" y="6"/>
                    </a:moveTo>
                    <a:cubicBezTo>
                      <a:pt x="0" y="5"/>
                      <a:pt x="0" y="3"/>
                      <a:pt x="1" y="1"/>
                    </a:cubicBezTo>
                    <a:lnTo>
                      <a:pt x="2" y="1"/>
                    </a:lnTo>
                    <a:cubicBezTo>
                      <a:pt x="1" y="3"/>
                      <a:pt x="1" y="5"/>
                      <a:pt x="2" y="6"/>
                    </a:cubicBezTo>
                    <a:lnTo>
                      <a:pt x="1" y="6"/>
                    </a:lnTo>
                    <a:close/>
                    <a:moveTo>
                      <a:pt x="1" y="1"/>
                    </a:moveTo>
                    <a:lnTo>
                      <a:pt x="1" y="0"/>
                    </a:lnTo>
                    <a:lnTo>
                      <a:pt x="2" y="0"/>
                    </a:lnTo>
                    <a:lnTo>
                      <a:pt x="1" y="1"/>
                    </a:lnTo>
                    <a:close/>
                    <a:moveTo>
                      <a:pt x="2" y="0"/>
                    </a:moveTo>
                    <a:cubicBezTo>
                      <a:pt x="3" y="1"/>
                      <a:pt x="3" y="2"/>
                      <a:pt x="4" y="2"/>
                    </a:cubicBezTo>
                    <a:lnTo>
                      <a:pt x="3" y="4"/>
                    </a:lnTo>
                    <a:cubicBezTo>
                      <a:pt x="3" y="3"/>
                      <a:pt x="2" y="2"/>
                      <a:pt x="1" y="1"/>
                    </a:cubicBezTo>
                    <a:lnTo>
                      <a:pt x="2" y="0"/>
                    </a:lnTo>
                    <a:close/>
                    <a:moveTo>
                      <a:pt x="4" y="2"/>
                    </a:moveTo>
                    <a:cubicBezTo>
                      <a:pt x="5" y="3"/>
                      <a:pt x="5" y="4"/>
                      <a:pt x="6" y="5"/>
                    </a:cubicBezTo>
                    <a:lnTo>
                      <a:pt x="6" y="6"/>
                    </a:lnTo>
                    <a:cubicBezTo>
                      <a:pt x="5" y="5"/>
                      <a:pt x="4" y="4"/>
                      <a:pt x="3" y="4"/>
                    </a:cubicBezTo>
                    <a:lnTo>
                      <a:pt x="4" y="2"/>
                    </a:lnTo>
                    <a:close/>
                    <a:moveTo>
                      <a:pt x="6" y="5"/>
                    </a:moveTo>
                    <a:lnTo>
                      <a:pt x="7" y="5"/>
                    </a:lnTo>
                    <a:lnTo>
                      <a:pt x="6" y="6"/>
                    </a:lnTo>
                    <a:lnTo>
                      <a:pt x="6" y="5"/>
                    </a:lnTo>
                    <a:close/>
                  </a:path>
                </a:pathLst>
              </a:custGeom>
              <a:solidFill>
                <a:srgbClr val="340E70"/>
              </a:solidFill>
              <a:ln>
                <a:noFill/>
              </a:ln>
              <a:extLst/>
            </p:spPr>
            <p:txBody>
              <a:bodyPr/>
              <a:lstStyle/>
              <a:p>
                <a:pPr>
                  <a:defRPr/>
                </a:pPr>
                <a:endParaRPr lang="en-US">
                  <a:latin typeface="+mj-lt"/>
                  <a:cs typeface="Arial" charset="0"/>
                </a:endParaRPr>
              </a:p>
            </p:txBody>
          </p:sp>
          <p:sp>
            <p:nvSpPr>
              <p:cNvPr id="96341" name="Freeform 285"/>
              <p:cNvSpPr>
                <a:spLocks/>
              </p:cNvSpPr>
              <p:nvPr/>
            </p:nvSpPr>
            <p:spPr bwMode="auto">
              <a:xfrm>
                <a:off x="5356" y="627"/>
                <a:ext cx="97" cy="64"/>
              </a:xfrm>
              <a:custGeom>
                <a:avLst/>
                <a:gdLst>
                  <a:gd name="T0" fmla="*/ 4187 w 6"/>
                  <a:gd name="T1" fmla="*/ 0 h 12"/>
                  <a:gd name="T2" fmla="*/ 25349 w 6"/>
                  <a:gd name="T3" fmla="*/ 1365 h 12"/>
                  <a:gd name="T4" fmla="*/ 12804 w 6"/>
                  <a:gd name="T5" fmla="*/ 1680 h 12"/>
                  <a:gd name="T6" fmla="*/ 4187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1" y="0"/>
                    </a:moveTo>
                    <a:cubicBezTo>
                      <a:pt x="4" y="0"/>
                      <a:pt x="6" y="6"/>
                      <a:pt x="6" y="9"/>
                    </a:cubicBezTo>
                    <a:cubicBezTo>
                      <a:pt x="5" y="12"/>
                      <a:pt x="4" y="12"/>
                      <a:pt x="3" y="11"/>
                    </a:cubicBezTo>
                    <a:cubicBezTo>
                      <a:pt x="0" y="7"/>
                      <a:pt x="0" y="2"/>
                      <a:pt x="1" y="0"/>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42" name="Freeform 286"/>
              <p:cNvSpPr>
                <a:spLocks/>
              </p:cNvSpPr>
              <p:nvPr/>
            </p:nvSpPr>
            <p:spPr bwMode="auto">
              <a:xfrm>
                <a:off x="5356" y="627"/>
                <a:ext cx="97" cy="64"/>
              </a:xfrm>
              <a:custGeom>
                <a:avLst/>
                <a:gdLst>
                  <a:gd name="T0" fmla="*/ 4187 w 6"/>
                  <a:gd name="T1" fmla="*/ 0 h 12"/>
                  <a:gd name="T2" fmla="*/ 25349 w 6"/>
                  <a:gd name="T3" fmla="*/ 1365 h 12"/>
                  <a:gd name="T4" fmla="*/ 12804 w 6"/>
                  <a:gd name="T5" fmla="*/ 1680 h 12"/>
                  <a:gd name="T6" fmla="*/ 4187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1" y="0"/>
                    </a:moveTo>
                    <a:cubicBezTo>
                      <a:pt x="4" y="0"/>
                      <a:pt x="6" y="6"/>
                      <a:pt x="6" y="9"/>
                    </a:cubicBezTo>
                    <a:cubicBezTo>
                      <a:pt x="5" y="12"/>
                      <a:pt x="4" y="12"/>
                      <a:pt x="3" y="11"/>
                    </a:cubicBezTo>
                    <a:cubicBezTo>
                      <a:pt x="0" y="7"/>
                      <a:pt x="0" y="2"/>
                      <a:pt x="1" y="0"/>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43" name="Freeform 287"/>
              <p:cNvSpPr>
                <a:spLocks/>
              </p:cNvSpPr>
              <p:nvPr/>
            </p:nvSpPr>
            <p:spPr bwMode="auto">
              <a:xfrm>
                <a:off x="5143" y="575"/>
                <a:ext cx="164" cy="38"/>
              </a:xfrm>
              <a:custGeom>
                <a:avLst/>
                <a:gdLst>
                  <a:gd name="T0" fmla="*/ 44116 w 10"/>
                  <a:gd name="T1" fmla="*/ 719 h 8"/>
                  <a:gd name="T2" fmla="*/ 8872 w 10"/>
                  <a:gd name="T3" fmla="*/ 305 h 8"/>
                  <a:gd name="T4" fmla="*/ 4297 w 10"/>
                  <a:gd name="T5" fmla="*/ 882 h 8"/>
                  <a:gd name="T6" fmla="*/ 44116 w 10"/>
                  <a:gd name="T7" fmla="*/ 71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10" y="5"/>
                    </a:moveTo>
                    <a:cubicBezTo>
                      <a:pt x="9" y="2"/>
                      <a:pt x="4" y="0"/>
                      <a:pt x="2" y="2"/>
                    </a:cubicBezTo>
                    <a:cubicBezTo>
                      <a:pt x="0" y="3"/>
                      <a:pt x="0" y="5"/>
                      <a:pt x="1" y="6"/>
                    </a:cubicBezTo>
                    <a:cubicBezTo>
                      <a:pt x="5" y="8"/>
                      <a:pt x="8" y="7"/>
                      <a:pt x="10" y="5"/>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44" name="Freeform 288"/>
              <p:cNvSpPr>
                <a:spLocks/>
              </p:cNvSpPr>
              <p:nvPr/>
            </p:nvSpPr>
            <p:spPr bwMode="auto">
              <a:xfrm>
                <a:off x="5143" y="575"/>
                <a:ext cx="164" cy="38"/>
              </a:xfrm>
              <a:custGeom>
                <a:avLst/>
                <a:gdLst>
                  <a:gd name="T0" fmla="*/ 44116 w 10"/>
                  <a:gd name="T1" fmla="*/ 719 h 8"/>
                  <a:gd name="T2" fmla="*/ 8872 w 10"/>
                  <a:gd name="T3" fmla="*/ 305 h 8"/>
                  <a:gd name="T4" fmla="*/ 4297 w 10"/>
                  <a:gd name="T5" fmla="*/ 882 h 8"/>
                  <a:gd name="T6" fmla="*/ 44116 w 10"/>
                  <a:gd name="T7" fmla="*/ 71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10" y="5"/>
                    </a:moveTo>
                    <a:cubicBezTo>
                      <a:pt x="9" y="2"/>
                      <a:pt x="4" y="0"/>
                      <a:pt x="2" y="2"/>
                    </a:cubicBezTo>
                    <a:cubicBezTo>
                      <a:pt x="0" y="3"/>
                      <a:pt x="0" y="5"/>
                      <a:pt x="1" y="6"/>
                    </a:cubicBezTo>
                    <a:cubicBezTo>
                      <a:pt x="5" y="8"/>
                      <a:pt x="8" y="7"/>
                      <a:pt x="10" y="5"/>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45" name="Freeform 289"/>
              <p:cNvSpPr>
                <a:spLocks/>
              </p:cNvSpPr>
              <p:nvPr/>
            </p:nvSpPr>
            <p:spPr bwMode="auto">
              <a:xfrm>
                <a:off x="5176" y="622"/>
                <a:ext cx="98" cy="32"/>
              </a:xfrm>
              <a:custGeom>
                <a:avLst/>
                <a:gdLst>
                  <a:gd name="T0" fmla="*/ 26150 w 6"/>
                  <a:gd name="T1" fmla="*/ 144 h 6"/>
                  <a:gd name="T2" fmla="*/ 0 w 6"/>
                  <a:gd name="T3" fmla="*/ 453 h 6"/>
                  <a:gd name="T4" fmla="*/ 4263 w 6"/>
                  <a:gd name="T5" fmla="*/ 768 h 6"/>
                  <a:gd name="T6" fmla="*/ 26150 w 6"/>
                  <a:gd name="T7" fmla="*/ 144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1"/>
                    </a:moveTo>
                    <a:cubicBezTo>
                      <a:pt x="5" y="0"/>
                      <a:pt x="1" y="1"/>
                      <a:pt x="0" y="3"/>
                    </a:cubicBezTo>
                    <a:cubicBezTo>
                      <a:pt x="0" y="4"/>
                      <a:pt x="0" y="5"/>
                      <a:pt x="1" y="5"/>
                    </a:cubicBezTo>
                    <a:cubicBezTo>
                      <a:pt x="4" y="6"/>
                      <a:pt x="6" y="3"/>
                      <a:pt x="6" y="1"/>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46" name="Freeform 290"/>
              <p:cNvSpPr>
                <a:spLocks/>
              </p:cNvSpPr>
              <p:nvPr/>
            </p:nvSpPr>
            <p:spPr bwMode="auto">
              <a:xfrm>
                <a:off x="5176" y="622"/>
                <a:ext cx="98" cy="32"/>
              </a:xfrm>
              <a:custGeom>
                <a:avLst/>
                <a:gdLst>
                  <a:gd name="T0" fmla="*/ 26150 w 6"/>
                  <a:gd name="T1" fmla="*/ 144 h 6"/>
                  <a:gd name="T2" fmla="*/ 0 w 6"/>
                  <a:gd name="T3" fmla="*/ 453 h 6"/>
                  <a:gd name="T4" fmla="*/ 4263 w 6"/>
                  <a:gd name="T5" fmla="*/ 768 h 6"/>
                  <a:gd name="T6" fmla="*/ 26150 w 6"/>
                  <a:gd name="T7" fmla="*/ 144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1"/>
                    </a:moveTo>
                    <a:cubicBezTo>
                      <a:pt x="5" y="0"/>
                      <a:pt x="1" y="1"/>
                      <a:pt x="0" y="3"/>
                    </a:cubicBezTo>
                    <a:cubicBezTo>
                      <a:pt x="0" y="4"/>
                      <a:pt x="0" y="5"/>
                      <a:pt x="1" y="5"/>
                    </a:cubicBezTo>
                    <a:cubicBezTo>
                      <a:pt x="4" y="6"/>
                      <a:pt x="6" y="3"/>
                      <a:pt x="6" y="1"/>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47" name="Freeform 291"/>
              <p:cNvSpPr>
                <a:spLocks/>
              </p:cNvSpPr>
              <p:nvPr/>
            </p:nvSpPr>
            <p:spPr bwMode="auto">
              <a:xfrm>
                <a:off x="5307" y="648"/>
                <a:ext cx="65" cy="52"/>
              </a:xfrm>
              <a:custGeom>
                <a:avLst/>
                <a:gdLst>
                  <a:gd name="T0" fmla="*/ 4225 w 4"/>
                  <a:gd name="T1" fmla="*/ 0 h 9"/>
                  <a:gd name="T2" fmla="*/ 4225 w 4"/>
                  <a:gd name="T3" fmla="*/ 1221 h 9"/>
                  <a:gd name="T4" fmla="*/ 12935 w 4"/>
                  <a:gd name="T5" fmla="*/ 1221 h 9"/>
                  <a:gd name="T6" fmla="*/ 4225 w 4"/>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1" y="0"/>
                    </a:moveTo>
                    <a:cubicBezTo>
                      <a:pt x="0" y="1"/>
                      <a:pt x="0" y="6"/>
                      <a:pt x="1" y="8"/>
                    </a:cubicBezTo>
                    <a:cubicBezTo>
                      <a:pt x="2" y="9"/>
                      <a:pt x="2" y="9"/>
                      <a:pt x="3" y="8"/>
                    </a:cubicBezTo>
                    <a:cubicBezTo>
                      <a:pt x="4" y="4"/>
                      <a:pt x="2" y="1"/>
                      <a:pt x="1" y="0"/>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48" name="Freeform 292"/>
              <p:cNvSpPr>
                <a:spLocks/>
              </p:cNvSpPr>
              <p:nvPr/>
            </p:nvSpPr>
            <p:spPr bwMode="auto">
              <a:xfrm>
                <a:off x="5307" y="648"/>
                <a:ext cx="65" cy="52"/>
              </a:xfrm>
              <a:custGeom>
                <a:avLst/>
                <a:gdLst>
                  <a:gd name="T0" fmla="*/ 4225 w 4"/>
                  <a:gd name="T1" fmla="*/ 0 h 9"/>
                  <a:gd name="T2" fmla="*/ 4225 w 4"/>
                  <a:gd name="T3" fmla="*/ 1221 h 9"/>
                  <a:gd name="T4" fmla="*/ 12935 w 4"/>
                  <a:gd name="T5" fmla="*/ 1221 h 9"/>
                  <a:gd name="T6" fmla="*/ 4225 w 4"/>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1" y="0"/>
                    </a:moveTo>
                    <a:cubicBezTo>
                      <a:pt x="0" y="1"/>
                      <a:pt x="0" y="6"/>
                      <a:pt x="1" y="8"/>
                    </a:cubicBezTo>
                    <a:cubicBezTo>
                      <a:pt x="2" y="9"/>
                      <a:pt x="2" y="9"/>
                      <a:pt x="3" y="8"/>
                    </a:cubicBezTo>
                    <a:cubicBezTo>
                      <a:pt x="4" y="4"/>
                      <a:pt x="2" y="1"/>
                      <a:pt x="1" y="0"/>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49" name="Freeform 293"/>
              <p:cNvSpPr>
                <a:spLocks/>
              </p:cNvSpPr>
              <p:nvPr/>
            </p:nvSpPr>
            <p:spPr bwMode="auto">
              <a:xfrm>
                <a:off x="5209" y="617"/>
                <a:ext cx="147" cy="82"/>
              </a:xfrm>
              <a:custGeom>
                <a:avLst/>
                <a:gdLst>
                  <a:gd name="T0" fmla="*/ 34953 w 9"/>
                  <a:gd name="T1" fmla="*/ 0 h 15"/>
                  <a:gd name="T2" fmla="*/ 13067 w 9"/>
                  <a:gd name="T3" fmla="*/ 2054 h 15"/>
                  <a:gd name="T4" fmla="*/ 0 w 9"/>
                  <a:gd name="T5" fmla="*/ 1749 h 15"/>
                  <a:gd name="T6" fmla="*/ 34953 w 9"/>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8" y="0"/>
                    </a:moveTo>
                    <a:cubicBezTo>
                      <a:pt x="9" y="3"/>
                      <a:pt x="6" y="12"/>
                      <a:pt x="3" y="14"/>
                    </a:cubicBezTo>
                    <a:cubicBezTo>
                      <a:pt x="1" y="15"/>
                      <a:pt x="0" y="14"/>
                      <a:pt x="0" y="12"/>
                    </a:cubicBezTo>
                    <a:cubicBezTo>
                      <a:pt x="1" y="5"/>
                      <a:pt x="6" y="0"/>
                      <a:pt x="8" y="0"/>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50" name="Freeform 294"/>
              <p:cNvSpPr>
                <a:spLocks/>
              </p:cNvSpPr>
              <p:nvPr/>
            </p:nvSpPr>
            <p:spPr bwMode="auto">
              <a:xfrm>
                <a:off x="5209" y="617"/>
                <a:ext cx="147" cy="82"/>
              </a:xfrm>
              <a:custGeom>
                <a:avLst/>
                <a:gdLst>
                  <a:gd name="T0" fmla="*/ 34953 w 9"/>
                  <a:gd name="T1" fmla="*/ 0 h 15"/>
                  <a:gd name="T2" fmla="*/ 13067 w 9"/>
                  <a:gd name="T3" fmla="*/ 2054 h 15"/>
                  <a:gd name="T4" fmla="*/ 0 w 9"/>
                  <a:gd name="T5" fmla="*/ 1749 h 15"/>
                  <a:gd name="T6" fmla="*/ 34953 w 9"/>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8" y="0"/>
                    </a:moveTo>
                    <a:cubicBezTo>
                      <a:pt x="9" y="3"/>
                      <a:pt x="6" y="12"/>
                      <a:pt x="3" y="14"/>
                    </a:cubicBezTo>
                    <a:cubicBezTo>
                      <a:pt x="1" y="15"/>
                      <a:pt x="0" y="14"/>
                      <a:pt x="0" y="12"/>
                    </a:cubicBezTo>
                    <a:cubicBezTo>
                      <a:pt x="1" y="5"/>
                      <a:pt x="6" y="0"/>
                      <a:pt x="8" y="0"/>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51" name="Freeform 295"/>
              <p:cNvSpPr>
                <a:spLocks/>
              </p:cNvSpPr>
              <p:nvPr/>
            </p:nvSpPr>
            <p:spPr bwMode="auto">
              <a:xfrm>
                <a:off x="5307" y="575"/>
                <a:ext cx="114" cy="52"/>
              </a:xfrm>
              <a:custGeom>
                <a:avLst/>
                <a:gdLst>
                  <a:gd name="T0" fmla="*/ 17247 w 7"/>
                  <a:gd name="T1" fmla="*/ 1404 h 10"/>
                  <a:gd name="T2" fmla="*/ 0 w 7"/>
                  <a:gd name="T3" fmla="*/ 702 h 10"/>
                  <a:gd name="T4" fmla="*/ 17247 w 7"/>
                  <a:gd name="T5" fmla="*/ 1404 h 10"/>
                  <a:gd name="T6" fmla="*/ 0 60000 65536"/>
                  <a:gd name="T7" fmla="*/ 0 60000 65536"/>
                  <a:gd name="T8" fmla="*/ 0 60000 65536"/>
                </a:gdLst>
                <a:ahLst/>
                <a:cxnLst>
                  <a:cxn ang="T6">
                    <a:pos x="T0" y="T1"/>
                  </a:cxn>
                  <a:cxn ang="T7">
                    <a:pos x="T2" y="T3"/>
                  </a:cxn>
                  <a:cxn ang="T8">
                    <a:pos x="T4" y="T5"/>
                  </a:cxn>
                </a:cxnLst>
                <a:rect l="0" t="0" r="r" b="b"/>
                <a:pathLst>
                  <a:path w="7" h="10">
                    <a:moveTo>
                      <a:pt x="4" y="10"/>
                    </a:moveTo>
                    <a:cubicBezTo>
                      <a:pt x="7" y="5"/>
                      <a:pt x="3" y="0"/>
                      <a:pt x="0" y="5"/>
                    </a:cubicBezTo>
                    <a:cubicBezTo>
                      <a:pt x="1" y="6"/>
                      <a:pt x="3" y="8"/>
                      <a:pt x="4" y="10"/>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52" name="Freeform 296"/>
              <p:cNvSpPr>
                <a:spLocks/>
              </p:cNvSpPr>
              <p:nvPr/>
            </p:nvSpPr>
            <p:spPr bwMode="auto">
              <a:xfrm>
                <a:off x="5307" y="575"/>
                <a:ext cx="114" cy="52"/>
              </a:xfrm>
              <a:custGeom>
                <a:avLst/>
                <a:gdLst>
                  <a:gd name="T0" fmla="*/ 17247 w 7"/>
                  <a:gd name="T1" fmla="*/ 1404 h 10"/>
                  <a:gd name="T2" fmla="*/ 0 w 7"/>
                  <a:gd name="T3" fmla="*/ 702 h 10"/>
                  <a:gd name="T4" fmla="*/ 17247 w 7"/>
                  <a:gd name="T5" fmla="*/ 1404 h 10"/>
                  <a:gd name="T6" fmla="*/ 0 60000 65536"/>
                  <a:gd name="T7" fmla="*/ 0 60000 65536"/>
                  <a:gd name="T8" fmla="*/ 0 60000 65536"/>
                </a:gdLst>
                <a:ahLst/>
                <a:cxnLst>
                  <a:cxn ang="T6">
                    <a:pos x="T0" y="T1"/>
                  </a:cxn>
                  <a:cxn ang="T7">
                    <a:pos x="T2" y="T3"/>
                  </a:cxn>
                  <a:cxn ang="T8">
                    <a:pos x="T4" y="T5"/>
                  </a:cxn>
                </a:cxnLst>
                <a:rect l="0" t="0" r="r" b="b"/>
                <a:pathLst>
                  <a:path w="7" h="10">
                    <a:moveTo>
                      <a:pt x="4" y="10"/>
                    </a:moveTo>
                    <a:cubicBezTo>
                      <a:pt x="7" y="5"/>
                      <a:pt x="3" y="0"/>
                      <a:pt x="0" y="5"/>
                    </a:cubicBezTo>
                    <a:cubicBezTo>
                      <a:pt x="1" y="6"/>
                      <a:pt x="3" y="8"/>
                      <a:pt x="4" y="10"/>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53" name="Freeform 297"/>
              <p:cNvSpPr>
                <a:spLocks/>
              </p:cNvSpPr>
              <p:nvPr/>
            </p:nvSpPr>
            <p:spPr bwMode="auto">
              <a:xfrm>
                <a:off x="5372" y="3954"/>
                <a:ext cx="294" cy="327"/>
              </a:xfrm>
              <a:custGeom>
                <a:avLst/>
                <a:gdLst>
                  <a:gd name="T0" fmla="*/ 52283 w 18"/>
                  <a:gd name="T1" fmla="*/ 1171 h 62"/>
                  <a:gd name="T2" fmla="*/ 61087 w 18"/>
                  <a:gd name="T3" fmla="*/ 1028 h 62"/>
                  <a:gd name="T4" fmla="*/ 43479 w 18"/>
                  <a:gd name="T5" fmla="*/ 2057 h 62"/>
                  <a:gd name="T6" fmla="*/ 56562 w 18"/>
                  <a:gd name="T7" fmla="*/ 3950 h 62"/>
                  <a:gd name="T8" fmla="*/ 48020 w 18"/>
                  <a:gd name="T9" fmla="*/ 5870 h 62"/>
                  <a:gd name="T10" fmla="*/ 74170 w 18"/>
                  <a:gd name="T11" fmla="*/ 6593 h 62"/>
                  <a:gd name="T12" fmla="*/ 56562 w 18"/>
                  <a:gd name="T13" fmla="*/ 7790 h 62"/>
                  <a:gd name="T14" fmla="*/ 39216 w 18"/>
                  <a:gd name="T15" fmla="*/ 6762 h 62"/>
                  <a:gd name="T16" fmla="*/ 56562 w 18"/>
                  <a:gd name="T17" fmla="*/ 7342 h 62"/>
                  <a:gd name="T18" fmla="*/ 39216 w 18"/>
                  <a:gd name="T19" fmla="*/ 6456 h 62"/>
                  <a:gd name="T20" fmla="*/ 13067 w 18"/>
                  <a:gd name="T21" fmla="*/ 9098 h 62"/>
                  <a:gd name="T22" fmla="*/ 4263 w 18"/>
                  <a:gd name="T23" fmla="*/ 8650 h 62"/>
                  <a:gd name="T24" fmla="*/ 34953 w 18"/>
                  <a:gd name="T25" fmla="*/ 6176 h 62"/>
                  <a:gd name="T26" fmla="*/ 48020 w 18"/>
                  <a:gd name="T27" fmla="*/ 4562 h 62"/>
                  <a:gd name="T28" fmla="*/ 30413 w 18"/>
                  <a:gd name="T29" fmla="*/ 3534 h 62"/>
                  <a:gd name="T30" fmla="*/ 21870 w 18"/>
                  <a:gd name="T31" fmla="*/ 3813 h 62"/>
                  <a:gd name="T32" fmla="*/ 26150 w 18"/>
                  <a:gd name="T33" fmla="*/ 3228 h 62"/>
                  <a:gd name="T34" fmla="*/ 52283 w 18"/>
                  <a:gd name="T35" fmla="*/ 3813 h 62"/>
                  <a:gd name="T36" fmla="*/ 61087 w 18"/>
                  <a:gd name="T37" fmla="*/ 585 h 62"/>
                  <a:gd name="T38" fmla="*/ 56562 w 18"/>
                  <a:gd name="T39" fmla="*/ 2057 h 62"/>
                  <a:gd name="T40" fmla="*/ 52283 w 18"/>
                  <a:gd name="T41" fmla="*/ 1171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62">
                    <a:moveTo>
                      <a:pt x="12" y="8"/>
                    </a:moveTo>
                    <a:cubicBezTo>
                      <a:pt x="14" y="12"/>
                      <a:pt x="16" y="8"/>
                      <a:pt x="14" y="7"/>
                    </a:cubicBezTo>
                    <a:cubicBezTo>
                      <a:pt x="11" y="5"/>
                      <a:pt x="9" y="7"/>
                      <a:pt x="10" y="14"/>
                    </a:cubicBezTo>
                    <a:cubicBezTo>
                      <a:pt x="10" y="20"/>
                      <a:pt x="12" y="23"/>
                      <a:pt x="13" y="27"/>
                    </a:cubicBezTo>
                    <a:cubicBezTo>
                      <a:pt x="14" y="32"/>
                      <a:pt x="14" y="37"/>
                      <a:pt x="11" y="40"/>
                    </a:cubicBezTo>
                    <a:cubicBezTo>
                      <a:pt x="13" y="40"/>
                      <a:pt x="16" y="40"/>
                      <a:pt x="17" y="45"/>
                    </a:cubicBezTo>
                    <a:cubicBezTo>
                      <a:pt x="17" y="49"/>
                      <a:pt x="16" y="53"/>
                      <a:pt x="13" y="53"/>
                    </a:cubicBezTo>
                    <a:cubicBezTo>
                      <a:pt x="9" y="53"/>
                      <a:pt x="7" y="48"/>
                      <a:pt x="9" y="46"/>
                    </a:cubicBezTo>
                    <a:cubicBezTo>
                      <a:pt x="11" y="43"/>
                      <a:pt x="15" y="46"/>
                      <a:pt x="13" y="50"/>
                    </a:cubicBezTo>
                    <a:cubicBezTo>
                      <a:pt x="18" y="46"/>
                      <a:pt x="13" y="40"/>
                      <a:pt x="9" y="44"/>
                    </a:cubicBezTo>
                    <a:cubicBezTo>
                      <a:pt x="5" y="46"/>
                      <a:pt x="2" y="57"/>
                      <a:pt x="3" y="62"/>
                    </a:cubicBezTo>
                    <a:cubicBezTo>
                      <a:pt x="2" y="61"/>
                      <a:pt x="2" y="60"/>
                      <a:pt x="1" y="59"/>
                    </a:cubicBezTo>
                    <a:cubicBezTo>
                      <a:pt x="0" y="57"/>
                      <a:pt x="5" y="44"/>
                      <a:pt x="8" y="42"/>
                    </a:cubicBezTo>
                    <a:cubicBezTo>
                      <a:pt x="11" y="40"/>
                      <a:pt x="12" y="38"/>
                      <a:pt x="11" y="31"/>
                    </a:cubicBezTo>
                    <a:cubicBezTo>
                      <a:pt x="11" y="28"/>
                      <a:pt x="9" y="23"/>
                      <a:pt x="7" y="24"/>
                    </a:cubicBezTo>
                    <a:cubicBezTo>
                      <a:pt x="8" y="25"/>
                      <a:pt x="6" y="27"/>
                      <a:pt x="5" y="26"/>
                    </a:cubicBezTo>
                    <a:cubicBezTo>
                      <a:pt x="4" y="26"/>
                      <a:pt x="4" y="22"/>
                      <a:pt x="6" y="22"/>
                    </a:cubicBezTo>
                    <a:cubicBezTo>
                      <a:pt x="8" y="22"/>
                      <a:pt x="10" y="24"/>
                      <a:pt x="12" y="26"/>
                    </a:cubicBezTo>
                    <a:cubicBezTo>
                      <a:pt x="7" y="22"/>
                      <a:pt x="6" y="0"/>
                      <a:pt x="14" y="4"/>
                    </a:cubicBezTo>
                    <a:cubicBezTo>
                      <a:pt x="18" y="6"/>
                      <a:pt x="17" y="13"/>
                      <a:pt x="13" y="14"/>
                    </a:cubicBezTo>
                    <a:cubicBezTo>
                      <a:pt x="11" y="14"/>
                      <a:pt x="10" y="8"/>
                      <a:pt x="12" y="8"/>
                    </a:cubicBezTo>
                    <a:close/>
                  </a:path>
                </a:pathLst>
              </a:custGeom>
              <a:solidFill>
                <a:srgbClr val="340E70"/>
              </a:solidFill>
              <a:ln>
                <a:noFill/>
              </a:ln>
              <a:extLst/>
            </p:spPr>
            <p:txBody>
              <a:bodyPr/>
              <a:lstStyle/>
              <a:p>
                <a:pPr>
                  <a:defRPr/>
                </a:pPr>
                <a:endParaRPr lang="en-US">
                  <a:latin typeface="+mj-lt"/>
                  <a:cs typeface="Arial" charset="0"/>
                </a:endParaRPr>
              </a:p>
            </p:txBody>
          </p:sp>
          <p:sp>
            <p:nvSpPr>
              <p:cNvPr id="96354" name="Freeform 298"/>
              <p:cNvSpPr>
                <a:spLocks/>
              </p:cNvSpPr>
              <p:nvPr/>
            </p:nvSpPr>
            <p:spPr bwMode="auto">
              <a:xfrm>
                <a:off x="5372" y="3954"/>
                <a:ext cx="294" cy="327"/>
              </a:xfrm>
              <a:custGeom>
                <a:avLst/>
                <a:gdLst>
                  <a:gd name="T0" fmla="*/ 52283 w 18"/>
                  <a:gd name="T1" fmla="*/ 1171 h 62"/>
                  <a:gd name="T2" fmla="*/ 61087 w 18"/>
                  <a:gd name="T3" fmla="*/ 1028 h 62"/>
                  <a:gd name="T4" fmla="*/ 43479 w 18"/>
                  <a:gd name="T5" fmla="*/ 2057 h 62"/>
                  <a:gd name="T6" fmla="*/ 56562 w 18"/>
                  <a:gd name="T7" fmla="*/ 3950 h 62"/>
                  <a:gd name="T8" fmla="*/ 48020 w 18"/>
                  <a:gd name="T9" fmla="*/ 5870 h 62"/>
                  <a:gd name="T10" fmla="*/ 74170 w 18"/>
                  <a:gd name="T11" fmla="*/ 6593 h 62"/>
                  <a:gd name="T12" fmla="*/ 56562 w 18"/>
                  <a:gd name="T13" fmla="*/ 7790 h 62"/>
                  <a:gd name="T14" fmla="*/ 39216 w 18"/>
                  <a:gd name="T15" fmla="*/ 6762 h 62"/>
                  <a:gd name="T16" fmla="*/ 56562 w 18"/>
                  <a:gd name="T17" fmla="*/ 7342 h 62"/>
                  <a:gd name="T18" fmla="*/ 39216 w 18"/>
                  <a:gd name="T19" fmla="*/ 6456 h 62"/>
                  <a:gd name="T20" fmla="*/ 13067 w 18"/>
                  <a:gd name="T21" fmla="*/ 9098 h 62"/>
                  <a:gd name="T22" fmla="*/ 4263 w 18"/>
                  <a:gd name="T23" fmla="*/ 8650 h 62"/>
                  <a:gd name="T24" fmla="*/ 34953 w 18"/>
                  <a:gd name="T25" fmla="*/ 6176 h 62"/>
                  <a:gd name="T26" fmla="*/ 48020 w 18"/>
                  <a:gd name="T27" fmla="*/ 4562 h 62"/>
                  <a:gd name="T28" fmla="*/ 30413 w 18"/>
                  <a:gd name="T29" fmla="*/ 3534 h 62"/>
                  <a:gd name="T30" fmla="*/ 21870 w 18"/>
                  <a:gd name="T31" fmla="*/ 3813 h 62"/>
                  <a:gd name="T32" fmla="*/ 26150 w 18"/>
                  <a:gd name="T33" fmla="*/ 3228 h 62"/>
                  <a:gd name="T34" fmla="*/ 52283 w 18"/>
                  <a:gd name="T35" fmla="*/ 3813 h 62"/>
                  <a:gd name="T36" fmla="*/ 61087 w 18"/>
                  <a:gd name="T37" fmla="*/ 585 h 62"/>
                  <a:gd name="T38" fmla="*/ 56562 w 18"/>
                  <a:gd name="T39" fmla="*/ 2057 h 62"/>
                  <a:gd name="T40" fmla="*/ 52283 w 18"/>
                  <a:gd name="T41" fmla="*/ 1171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62">
                    <a:moveTo>
                      <a:pt x="12" y="8"/>
                    </a:moveTo>
                    <a:cubicBezTo>
                      <a:pt x="14" y="12"/>
                      <a:pt x="16" y="8"/>
                      <a:pt x="14" y="7"/>
                    </a:cubicBezTo>
                    <a:cubicBezTo>
                      <a:pt x="11" y="5"/>
                      <a:pt x="9" y="7"/>
                      <a:pt x="10" y="14"/>
                    </a:cubicBezTo>
                    <a:cubicBezTo>
                      <a:pt x="10" y="20"/>
                      <a:pt x="12" y="23"/>
                      <a:pt x="13" y="27"/>
                    </a:cubicBezTo>
                    <a:cubicBezTo>
                      <a:pt x="14" y="32"/>
                      <a:pt x="14" y="37"/>
                      <a:pt x="11" y="40"/>
                    </a:cubicBezTo>
                    <a:cubicBezTo>
                      <a:pt x="13" y="40"/>
                      <a:pt x="16" y="40"/>
                      <a:pt x="17" y="45"/>
                    </a:cubicBezTo>
                    <a:cubicBezTo>
                      <a:pt x="17" y="49"/>
                      <a:pt x="16" y="53"/>
                      <a:pt x="13" y="53"/>
                    </a:cubicBezTo>
                    <a:cubicBezTo>
                      <a:pt x="9" y="53"/>
                      <a:pt x="7" y="48"/>
                      <a:pt x="9" y="46"/>
                    </a:cubicBezTo>
                    <a:cubicBezTo>
                      <a:pt x="11" y="43"/>
                      <a:pt x="15" y="46"/>
                      <a:pt x="13" y="50"/>
                    </a:cubicBezTo>
                    <a:cubicBezTo>
                      <a:pt x="18" y="46"/>
                      <a:pt x="13" y="40"/>
                      <a:pt x="9" y="44"/>
                    </a:cubicBezTo>
                    <a:cubicBezTo>
                      <a:pt x="5" y="46"/>
                      <a:pt x="2" y="57"/>
                      <a:pt x="3" y="62"/>
                    </a:cubicBezTo>
                    <a:cubicBezTo>
                      <a:pt x="2" y="61"/>
                      <a:pt x="2" y="60"/>
                      <a:pt x="1" y="59"/>
                    </a:cubicBezTo>
                    <a:cubicBezTo>
                      <a:pt x="0" y="57"/>
                      <a:pt x="5" y="44"/>
                      <a:pt x="8" y="42"/>
                    </a:cubicBezTo>
                    <a:cubicBezTo>
                      <a:pt x="11" y="40"/>
                      <a:pt x="12" y="38"/>
                      <a:pt x="11" y="31"/>
                    </a:cubicBezTo>
                    <a:cubicBezTo>
                      <a:pt x="11" y="28"/>
                      <a:pt x="9" y="23"/>
                      <a:pt x="7" y="24"/>
                    </a:cubicBezTo>
                    <a:cubicBezTo>
                      <a:pt x="8" y="25"/>
                      <a:pt x="6" y="27"/>
                      <a:pt x="5" y="26"/>
                    </a:cubicBezTo>
                    <a:cubicBezTo>
                      <a:pt x="4" y="26"/>
                      <a:pt x="4" y="22"/>
                      <a:pt x="6" y="22"/>
                    </a:cubicBezTo>
                    <a:cubicBezTo>
                      <a:pt x="8" y="22"/>
                      <a:pt x="10" y="24"/>
                      <a:pt x="12" y="26"/>
                    </a:cubicBezTo>
                    <a:cubicBezTo>
                      <a:pt x="7" y="22"/>
                      <a:pt x="6" y="0"/>
                      <a:pt x="14" y="4"/>
                    </a:cubicBezTo>
                    <a:cubicBezTo>
                      <a:pt x="18" y="6"/>
                      <a:pt x="17" y="13"/>
                      <a:pt x="13" y="14"/>
                    </a:cubicBezTo>
                    <a:cubicBezTo>
                      <a:pt x="11" y="14"/>
                      <a:pt x="10" y="8"/>
                      <a:pt x="12" y="8"/>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55" name="Freeform 299"/>
              <p:cNvSpPr>
                <a:spLocks/>
              </p:cNvSpPr>
              <p:nvPr/>
            </p:nvSpPr>
            <p:spPr bwMode="auto">
              <a:xfrm>
                <a:off x="4589" y="4260"/>
                <a:ext cx="819" cy="153"/>
              </a:xfrm>
              <a:custGeom>
                <a:avLst/>
                <a:gdLst>
                  <a:gd name="T0" fmla="*/ 216546 w 50"/>
                  <a:gd name="T1" fmla="*/ 443 h 29"/>
                  <a:gd name="T2" fmla="*/ 160213 w 50"/>
                  <a:gd name="T3" fmla="*/ 1308 h 29"/>
                  <a:gd name="T4" fmla="*/ 186244 w 50"/>
                  <a:gd name="T5" fmla="*/ 1308 h 29"/>
                  <a:gd name="T6" fmla="*/ 129927 w 50"/>
                  <a:gd name="T7" fmla="*/ 3535 h 29"/>
                  <a:gd name="T8" fmla="*/ 147189 w 50"/>
                  <a:gd name="T9" fmla="*/ 3952 h 29"/>
                  <a:gd name="T10" fmla="*/ 121158 w 50"/>
                  <a:gd name="T11" fmla="*/ 3535 h 29"/>
                  <a:gd name="T12" fmla="*/ 129927 w 50"/>
                  <a:gd name="T13" fmla="*/ 2506 h 29"/>
                  <a:gd name="T14" fmla="*/ 82364 w 50"/>
                  <a:gd name="T15" fmla="*/ 2643 h 29"/>
                  <a:gd name="T16" fmla="*/ 26031 w 50"/>
                  <a:gd name="T17" fmla="*/ 1614 h 29"/>
                  <a:gd name="T18" fmla="*/ 13024 w 50"/>
                  <a:gd name="T19" fmla="*/ 2786 h 29"/>
                  <a:gd name="T20" fmla="*/ 21793 w 50"/>
                  <a:gd name="T21" fmla="*/ 2337 h 29"/>
                  <a:gd name="T22" fmla="*/ 17278 w 50"/>
                  <a:gd name="T23" fmla="*/ 3229 h 29"/>
                  <a:gd name="T24" fmla="*/ 8769 w 50"/>
                  <a:gd name="T25" fmla="*/ 2058 h 29"/>
                  <a:gd name="T26" fmla="*/ 47563 w 50"/>
                  <a:gd name="T27" fmla="*/ 1477 h 29"/>
                  <a:gd name="T28" fmla="*/ 99642 w 50"/>
                  <a:gd name="T29" fmla="*/ 2506 h 29"/>
                  <a:gd name="T30" fmla="*/ 77849 w 50"/>
                  <a:gd name="T31" fmla="*/ 1029 h 29"/>
                  <a:gd name="T32" fmla="*/ 95388 w 50"/>
                  <a:gd name="T33" fmla="*/ 1029 h 29"/>
                  <a:gd name="T34" fmla="*/ 82364 w 50"/>
                  <a:gd name="T35" fmla="*/ 1308 h 29"/>
                  <a:gd name="T36" fmla="*/ 108395 w 50"/>
                  <a:gd name="T37" fmla="*/ 2506 h 29"/>
                  <a:gd name="T38" fmla="*/ 151704 w 50"/>
                  <a:gd name="T39" fmla="*/ 1614 h 29"/>
                  <a:gd name="T40" fmla="*/ 155958 w 50"/>
                  <a:gd name="T41" fmla="*/ 892 h 29"/>
                  <a:gd name="T42" fmla="*/ 125673 w 50"/>
                  <a:gd name="T43" fmla="*/ 892 h 29"/>
                  <a:gd name="T44" fmla="*/ 142935 w 50"/>
                  <a:gd name="T45" fmla="*/ 892 h 29"/>
                  <a:gd name="T46" fmla="*/ 121158 w 50"/>
                  <a:gd name="T47" fmla="*/ 1477 h 29"/>
                  <a:gd name="T48" fmla="*/ 138697 w 50"/>
                  <a:gd name="T49" fmla="*/ 0 h 29"/>
                  <a:gd name="T50" fmla="*/ 160213 w 50"/>
                  <a:gd name="T51" fmla="*/ 1029 h 29"/>
                  <a:gd name="T52" fmla="*/ 212291 w 50"/>
                  <a:gd name="T53" fmla="*/ 137 h 29"/>
                  <a:gd name="T54" fmla="*/ 216546 w 50"/>
                  <a:gd name="T55" fmla="*/ 443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29">
                    <a:moveTo>
                      <a:pt x="50" y="3"/>
                    </a:moveTo>
                    <a:cubicBezTo>
                      <a:pt x="46" y="3"/>
                      <a:pt x="39" y="6"/>
                      <a:pt x="37" y="9"/>
                    </a:cubicBezTo>
                    <a:lnTo>
                      <a:pt x="43" y="9"/>
                    </a:lnTo>
                    <a:cubicBezTo>
                      <a:pt x="38" y="10"/>
                      <a:pt x="27" y="16"/>
                      <a:pt x="30" y="24"/>
                    </a:cubicBezTo>
                    <a:cubicBezTo>
                      <a:pt x="32" y="18"/>
                      <a:pt x="36" y="24"/>
                      <a:pt x="34" y="27"/>
                    </a:cubicBezTo>
                    <a:cubicBezTo>
                      <a:pt x="33" y="29"/>
                      <a:pt x="29" y="28"/>
                      <a:pt x="28" y="24"/>
                    </a:cubicBezTo>
                    <a:cubicBezTo>
                      <a:pt x="28" y="21"/>
                      <a:pt x="28" y="19"/>
                      <a:pt x="30" y="17"/>
                    </a:cubicBezTo>
                    <a:cubicBezTo>
                      <a:pt x="27" y="19"/>
                      <a:pt x="23" y="21"/>
                      <a:pt x="19" y="18"/>
                    </a:cubicBezTo>
                    <a:cubicBezTo>
                      <a:pt x="14" y="16"/>
                      <a:pt x="12" y="9"/>
                      <a:pt x="6" y="11"/>
                    </a:cubicBezTo>
                    <a:cubicBezTo>
                      <a:pt x="3" y="13"/>
                      <a:pt x="2" y="16"/>
                      <a:pt x="3" y="19"/>
                    </a:cubicBezTo>
                    <a:cubicBezTo>
                      <a:pt x="3" y="16"/>
                      <a:pt x="4" y="16"/>
                      <a:pt x="5" y="16"/>
                    </a:cubicBezTo>
                    <a:cubicBezTo>
                      <a:pt x="8" y="17"/>
                      <a:pt x="7" y="23"/>
                      <a:pt x="4" y="22"/>
                    </a:cubicBezTo>
                    <a:cubicBezTo>
                      <a:pt x="2" y="21"/>
                      <a:pt x="0" y="18"/>
                      <a:pt x="2" y="14"/>
                    </a:cubicBezTo>
                    <a:cubicBezTo>
                      <a:pt x="3" y="9"/>
                      <a:pt x="6" y="8"/>
                      <a:pt x="11" y="10"/>
                    </a:cubicBezTo>
                    <a:cubicBezTo>
                      <a:pt x="14" y="12"/>
                      <a:pt x="19" y="18"/>
                      <a:pt x="23" y="17"/>
                    </a:cubicBezTo>
                    <a:cubicBezTo>
                      <a:pt x="21" y="15"/>
                      <a:pt x="17" y="13"/>
                      <a:pt x="18" y="7"/>
                    </a:cubicBezTo>
                    <a:cubicBezTo>
                      <a:pt x="19" y="4"/>
                      <a:pt x="21" y="5"/>
                      <a:pt x="22" y="7"/>
                    </a:cubicBezTo>
                    <a:cubicBezTo>
                      <a:pt x="22" y="9"/>
                      <a:pt x="20" y="11"/>
                      <a:pt x="19" y="9"/>
                    </a:cubicBezTo>
                    <a:cubicBezTo>
                      <a:pt x="19" y="12"/>
                      <a:pt x="23" y="17"/>
                      <a:pt x="25" y="17"/>
                    </a:cubicBezTo>
                    <a:cubicBezTo>
                      <a:pt x="29" y="17"/>
                      <a:pt x="31" y="14"/>
                      <a:pt x="35" y="11"/>
                    </a:cubicBezTo>
                    <a:cubicBezTo>
                      <a:pt x="36" y="9"/>
                      <a:pt x="37" y="8"/>
                      <a:pt x="36" y="6"/>
                    </a:cubicBezTo>
                    <a:cubicBezTo>
                      <a:pt x="36" y="0"/>
                      <a:pt x="27" y="1"/>
                      <a:pt x="29" y="6"/>
                    </a:cubicBezTo>
                    <a:cubicBezTo>
                      <a:pt x="29" y="3"/>
                      <a:pt x="33" y="5"/>
                      <a:pt x="33" y="6"/>
                    </a:cubicBezTo>
                    <a:cubicBezTo>
                      <a:pt x="33" y="9"/>
                      <a:pt x="31" y="12"/>
                      <a:pt x="28" y="10"/>
                    </a:cubicBezTo>
                    <a:cubicBezTo>
                      <a:pt x="25" y="5"/>
                      <a:pt x="28" y="0"/>
                      <a:pt x="32" y="0"/>
                    </a:cubicBezTo>
                    <a:cubicBezTo>
                      <a:pt x="35" y="0"/>
                      <a:pt x="37" y="2"/>
                      <a:pt x="37" y="7"/>
                    </a:cubicBezTo>
                    <a:cubicBezTo>
                      <a:pt x="40" y="3"/>
                      <a:pt x="45" y="2"/>
                      <a:pt x="49" y="1"/>
                    </a:cubicBezTo>
                    <a:cubicBezTo>
                      <a:pt x="49" y="2"/>
                      <a:pt x="49" y="2"/>
                      <a:pt x="50" y="3"/>
                    </a:cubicBezTo>
                    <a:close/>
                  </a:path>
                </a:pathLst>
              </a:custGeom>
              <a:solidFill>
                <a:srgbClr val="340E70"/>
              </a:solidFill>
              <a:ln>
                <a:noFill/>
              </a:ln>
              <a:extLst/>
            </p:spPr>
            <p:txBody>
              <a:bodyPr/>
              <a:lstStyle/>
              <a:p>
                <a:pPr>
                  <a:defRPr/>
                </a:pPr>
                <a:endParaRPr lang="en-US">
                  <a:latin typeface="+mj-lt"/>
                  <a:cs typeface="Arial" charset="0"/>
                </a:endParaRPr>
              </a:p>
            </p:txBody>
          </p:sp>
          <p:sp>
            <p:nvSpPr>
              <p:cNvPr id="96356" name="Freeform 300"/>
              <p:cNvSpPr>
                <a:spLocks/>
              </p:cNvSpPr>
              <p:nvPr/>
            </p:nvSpPr>
            <p:spPr bwMode="auto">
              <a:xfrm>
                <a:off x="4589" y="4260"/>
                <a:ext cx="819" cy="153"/>
              </a:xfrm>
              <a:custGeom>
                <a:avLst/>
                <a:gdLst>
                  <a:gd name="T0" fmla="*/ 216546 w 50"/>
                  <a:gd name="T1" fmla="*/ 443 h 29"/>
                  <a:gd name="T2" fmla="*/ 160213 w 50"/>
                  <a:gd name="T3" fmla="*/ 1308 h 29"/>
                  <a:gd name="T4" fmla="*/ 186244 w 50"/>
                  <a:gd name="T5" fmla="*/ 1308 h 29"/>
                  <a:gd name="T6" fmla="*/ 129927 w 50"/>
                  <a:gd name="T7" fmla="*/ 3535 h 29"/>
                  <a:gd name="T8" fmla="*/ 147189 w 50"/>
                  <a:gd name="T9" fmla="*/ 3952 h 29"/>
                  <a:gd name="T10" fmla="*/ 121158 w 50"/>
                  <a:gd name="T11" fmla="*/ 3535 h 29"/>
                  <a:gd name="T12" fmla="*/ 129927 w 50"/>
                  <a:gd name="T13" fmla="*/ 2506 h 29"/>
                  <a:gd name="T14" fmla="*/ 82364 w 50"/>
                  <a:gd name="T15" fmla="*/ 2643 h 29"/>
                  <a:gd name="T16" fmla="*/ 26031 w 50"/>
                  <a:gd name="T17" fmla="*/ 1614 h 29"/>
                  <a:gd name="T18" fmla="*/ 13024 w 50"/>
                  <a:gd name="T19" fmla="*/ 2786 h 29"/>
                  <a:gd name="T20" fmla="*/ 21793 w 50"/>
                  <a:gd name="T21" fmla="*/ 2337 h 29"/>
                  <a:gd name="T22" fmla="*/ 17278 w 50"/>
                  <a:gd name="T23" fmla="*/ 3229 h 29"/>
                  <a:gd name="T24" fmla="*/ 8769 w 50"/>
                  <a:gd name="T25" fmla="*/ 2058 h 29"/>
                  <a:gd name="T26" fmla="*/ 47563 w 50"/>
                  <a:gd name="T27" fmla="*/ 1477 h 29"/>
                  <a:gd name="T28" fmla="*/ 99642 w 50"/>
                  <a:gd name="T29" fmla="*/ 2506 h 29"/>
                  <a:gd name="T30" fmla="*/ 77849 w 50"/>
                  <a:gd name="T31" fmla="*/ 1029 h 29"/>
                  <a:gd name="T32" fmla="*/ 95388 w 50"/>
                  <a:gd name="T33" fmla="*/ 1029 h 29"/>
                  <a:gd name="T34" fmla="*/ 82364 w 50"/>
                  <a:gd name="T35" fmla="*/ 1308 h 29"/>
                  <a:gd name="T36" fmla="*/ 108395 w 50"/>
                  <a:gd name="T37" fmla="*/ 2506 h 29"/>
                  <a:gd name="T38" fmla="*/ 151704 w 50"/>
                  <a:gd name="T39" fmla="*/ 1614 h 29"/>
                  <a:gd name="T40" fmla="*/ 155958 w 50"/>
                  <a:gd name="T41" fmla="*/ 892 h 29"/>
                  <a:gd name="T42" fmla="*/ 125673 w 50"/>
                  <a:gd name="T43" fmla="*/ 892 h 29"/>
                  <a:gd name="T44" fmla="*/ 142935 w 50"/>
                  <a:gd name="T45" fmla="*/ 892 h 29"/>
                  <a:gd name="T46" fmla="*/ 121158 w 50"/>
                  <a:gd name="T47" fmla="*/ 1477 h 29"/>
                  <a:gd name="T48" fmla="*/ 138697 w 50"/>
                  <a:gd name="T49" fmla="*/ 0 h 29"/>
                  <a:gd name="T50" fmla="*/ 160213 w 50"/>
                  <a:gd name="T51" fmla="*/ 1029 h 29"/>
                  <a:gd name="T52" fmla="*/ 212291 w 50"/>
                  <a:gd name="T53" fmla="*/ 137 h 29"/>
                  <a:gd name="T54" fmla="*/ 216546 w 50"/>
                  <a:gd name="T55" fmla="*/ 443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29">
                    <a:moveTo>
                      <a:pt x="50" y="3"/>
                    </a:moveTo>
                    <a:cubicBezTo>
                      <a:pt x="46" y="3"/>
                      <a:pt x="39" y="6"/>
                      <a:pt x="37" y="9"/>
                    </a:cubicBezTo>
                    <a:lnTo>
                      <a:pt x="43" y="9"/>
                    </a:lnTo>
                    <a:cubicBezTo>
                      <a:pt x="38" y="10"/>
                      <a:pt x="27" y="16"/>
                      <a:pt x="30" y="24"/>
                    </a:cubicBezTo>
                    <a:cubicBezTo>
                      <a:pt x="32" y="18"/>
                      <a:pt x="36" y="24"/>
                      <a:pt x="34" y="27"/>
                    </a:cubicBezTo>
                    <a:cubicBezTo>
                      <a:pt x="33" y="29"/>
                      <a:pt x="29" y="28"/>
                      <a:pt x="28" y="24"/>
                    </a:cubicBezTo>
                    <a:cubicBezTo>
                      <a:pt x="28" y="21"/>
                      <a:pt x="28" y="19"/>
                      <a:pt x="30" y="17"/>
                    </a:cubicBezTo>
                    <a:cubicBezTo>
                      <a:pt x="27" y="19"/>
                      <a:pt x="23" y="21"/>
                      <a:pt x="19" y="18"/>
                    </a:cubicBezTo>
                    <a:cubicBezTo>
                      <a:pt x="14" y="16"/>
                      <a:pt x="12" y="9"/>
                      <a:pt x="6" y="11"/>
                    </a:cubicBezTo>
                    <a:cubicBezTo>
                      <a:pt x="3" y="13"/>
                      <a:pt x="2" y="16"/>
                      <a:pt x="3" y="19"/>
                    </a:cubicBezTo>
                    <a:cubicBezTo>
                      <a:pt x="3" y="16"/>
                      <a:pt x="4" y="16"/>
                      <a:pt x="5" y="16"/>
                    </a:cubicBezTo>
                    <a:cubicBezTo>
                      <a:pt x="8" y="17"/>
                      <a:pt x="7" y="23"/>
                      <a:pt x="4" y="22"/>
                    </a:cubicBezTo>
                    <a:cubicBezTo>
                      <a:pt x="2" y="21"/>
                      <a:pt x="0" y="18"/>
                      <a:pt x="2" y="14"/>
                    </a:cubicBezTo>
                    <a:cubicBezTo>
                      <a:pt x="3" y="9"/>
                      <a:pt x="6" y="8"/>
                      <a:pt x="11" y="10"/>
                    </a:cubicBezTo>
                    <a:cubicBezTo>
                      <a:pt x="14" y="12"/>
                      <a:pt x="19" y="18"/>
                      <a:pt x="23" y="17"/>
                    </a:cubicBezTo>
                    <a:cubicBezTo>
                      <a:pt x="21" y="15"/>
                      <a:pt x="17" y="13"/>
                      <a:pt x="18" y="7"/>
                    </a:cubicBezTo>
                    <a:cubicBezTo>
                      <a:pt x="19" y="4"/>
                      <a:pt x="21" y="5"/>
                      <a:pt x="22" y="7"/>
                    </a:cubicBezTo>
                    <a:cubicBezTo>
                      <a:pt x="22" y="9"/>
                      <a:pt x="20" y="11"/>
                      <a:pt x="19" y="9"/>
                    </a:cubicBezTo>
                    <a:cubicBezTo>
                      <a:pt x="19" y="12"/>
                      <a:pt x="23" y="17"/>
                      <a:pt x="25" y="17"/>
                    </a:cubicBezTo>
                    <a:cubicBezTo>
                      <a:pt x="29" y="17"/>
                      <a:pt x="31" y="14"/>
                      <a:pt x="35" y="11"/>
                    </a:cubicBezTo>
                    <a:cubicBezTo>
                      <a:pt x="36" y="9"/>
                      <a:pt x="37" y="8"/>
                      <a:pt x="36" y="6"/>
                    </a:cubicBezTo>
                    <a:cubicBezTo>
                      <a:pt x="36" y="0"/>
                      <a:pt x="27" y="1"/>
                      <a:pt x="29" y="6"/>
                    </a:cubicBezTo>
                    <a:cubicBezTo>
                      <a:pt x="29" y="3"/>
                      <a:pt x="33" y="5"/>
                      <a:pt x="33" y="6"/>
                    </a:cubicBezTo>
                    <a:cubicBezTo>
                      <a:pt x="33" y="9"/>
                      <a:pt x="31" y="12"/>
                      <a:pt x="28" y="10"/>
                    </a:cubicBezTo>
                    <a:cubicBezTo>
                      <a:pt x="25" y="5"/>
                      <a:pt x="28" y="0"/>
                      <a:pt x="32" y="0"/>
                    </a:cubicBezTo>
                    <a:cubicBezTo>
                      <a:pt x="35" y="0"/>
                      <a:pt x="37" y="2"/>
                      <a:pt x="37" y="7"/>
                    </a:cubicBezTo>
                    <a:cubicBezTo>
                      <a:pt x="40" y="3"/>
                      <a:pt x="45" y="2"/>
                      <a:pt x="49" y="1"/>
                    </a:cubicBezTo>
                    <a:cubicBezTo>
                      <a:pt x="49" y="2"/>
                      <a:pt x="49" y="2"/>
                      <a:pt x="50" y="3"/>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57" name="Freeform 301"/>
              <p:cNvSpPr>
                <a:spLocks/>
              </p:cNvSpPr>
              <p:nvPr/>
            </p:nvSpPr>
            <p:spPr bwMode="auto">
              <a:xfrm>
                <a:off x="5453" y="4239"/>
                <a:ext cx="147" cy="42"/>
              </a:xfrm>
              <a:custGeom>
                <a:avLst/>
                <a:gdLst>
                  <a:gd name="T0" fmla="*/ 0 w 9"/>
                  <a:gd name="T1" fmla="*/ 719 h 8"/>
                  <a:gd name="T2" fmla="*/ 34953 w 9"/>
                  <a:gd name="T3" fmla="*/ 137 h 8"/>
                  <a:gd name="T4" fmla="*/ 34953 w 9"/>
                  <a:gd name="T5" fmla="*/ 719 h 8"/>
                  <a:gd name="T6" fmla="*/ 0 w 9"/>
                  <a:gd name="T7" fmla="*/ 71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0" y="5"/>
                    </a:moveTo>
                    <a:cubicBezTo>
                      <a:pt x="1" y="2"/>
                      <a:pt x="6" y="0"/>
                      <a:pt x="8" y="1"/>
                    </a:cubicBezTo>
                    <a:cubicBezTo>
                      <a:pt x="9" y="2"/>
                      <a:pt x="9" y="4"/>
                      <a:pt x="8" y="5"/>
                    </a:cubicBezTo>
                    <a:cubicBezTo>
                      <a:pt x="5" y="8"/>
                      <a:pt x="1" y="6"/>
                      <a:pt x="0" y="5"/>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58" name="Freeform 302"/>
              <p:cNvSpPr>
                <a:spLocks/>
              </p:cNvSpPr>
              <p:nvPr/>
            </p:nvSpPr>
            <p:spPr bwMode="auto">
              <a:xfrm>
                <a:off x="5453" y="4239"/>
                <a:ext cx="147" cy="42"/>
              </a:xfrm>
              <a:custGeom>
                <a:avLst/>
                <a:gdLst>
                  <a:gd name="T0" fmla="*/ 0 w 9"/>
                  <a:gd name="T1" fmla="*/ 719 h 8"/>
                  <a:gd name="T2" fmla="*/ 34953 w 9"/>
                  <a:gd name="T3" fmla="*/ 137 h 8"/>
                  <a:gd name="T4" fmla="*/ 34953 w 9"/>
                  <a:gd name="T5" fmla="*/ 719 h 8"/>
                  <a:gd name="T6" fmla="*/ 0 w 9"/>
                  <a:gd name="T7" fmla="*/ 719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0" y="5"/>
                    </a:moveTo>
                    <a:cubicBezTo>
                      <a:pt x="1" y="2"/>
                      <a:pt x="6" y="0"/>
                      <a:pt x="8" y="1"/>
                    </a:cubicBezTo>
                    <a:cubicBezTo>
                      <a:pt x="9" y="2"/>
                      <a:pt x="9" y="4"/>
                      <a:pt x="8" y="5"/>
                    </a:cubicBezTo>
                    <a:cubicBezTo>
                      <a:pt x="5" y="8"/>
                      <a:pt x="1" y="6"/>
                      <a:pt x="0" y="5"/>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59" name="Freeform 303"/>
              <p:cNvSpPr>
                <a:spLocks/>
              </p:cNvSpPr>
              <p:nvPr/>
            </p:nvSpPr>
            <p:spPr bwMode="auto">
              <a:xfrm>
                <a:off x="5307" y="4292"/>
                <a:ext cx="97" cy="63"/>
              </a:xfrm>
              <a:custGeom>
                <a:avLst/>
                <a:gdLst>
                  <a:gd name="T0" fmla="*/ 16991 w 6"/>
                  <a:gd name="T1" fmla="*/ 0 h 12"/>
                  <a:gd name="T2" fmla="*/ 0 w 6"/>
                  <a:gd name="T3" fmla="*/ 1297 h 12"/>
                  <a:gd name="T4" fmla="*/ 12804 w 6"/>
                  <a:gd name="T5" fmla="*/ 1601 h 12"/>
                  <a:gd name="T6" fmla="*/ 16991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4" y="0"/>
                    </a:moveTo>
                    <a:cubicBezTo>
                      <a:pt x="2" y="0"/>
                      <a:pt x="0" y="6"/>
                      <a:pt x="0" y="9"/>
                    </a:cubicBezTo>
                    <a:cubicBezTo>
                      <a:pt x="1" y="12"/>
                      <a:pt x="2" y="12"/>
                      <a:pt x="3" y="11"/>
                    </a:cubicBezTo>
                    <a:cubicBezTo>
                      <a:pt x="6" y="7"/>
                      <a:pt x="5" y="2"/>
                      <a:pt x="4" y="0"/>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60" name="Freeform 304"/>
              <p:cNvSpPr>
                <a:spLocks/>
              </p:cNvSpPr>
              <p:nvPr/>
            </p:nvSpPr>
            <p:spPr bwMode="auto">
              <a:xfrm>
                <a:off x="5307" y="4292"/>
                <a:ext cx="97" cy="63"/>
              </a:xfrm>
              <a:custGeom>
                <a:avLst/>
                <a:gdLst>
                  <a:gd name="T0" fmla="*/ 16991 w 6"/>
                  <a:gd name="T1" fmla="*/ 0 h 12"/>
                  <a:gd name="T2" fmla="*/ 0 w 6"/>
                  <a:gd name="T3" fmla="*/ 1297 h 12"/>
                  <a:gd name="T4" fmla="*/ 12804 w 6"/>
                  <a:gd name="T5" fmla="*/ 1601 h 12"/>
                  <a:gd name="T6" fmla="*/ 16991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4" y="0"/>
                    </a:moveTo>
                    <a:cubicBezTo>
                      <a:pt x="2" y="0"/>
                      <a:pt x="0" y="6"/>
                      <a:pt x="0" y="9"/>
                    </a:cubicBezTo>
                    <a:cubicBezTo>
                      <a:pt x="1" y="12"/>
                      <a:pt x="2" y="12"/>
                      <a:pt x="3" y="11"/>
                    </a:cubicBezTo>
                    <a:cubicBezTo>
                      <a:pt x="6" y="7"/>
                      <a:pt x="5" y="2"/>
                      <a:pt x="4" y="0"/>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61" name="Freeform 305"/>
              <p:cNvSpPr>
                <a:spLocks/>
              </p:cNvSpPr>
              <p:nvPr/>
            </p:nvSpPr>
            <p:spPr bwMode="auto">
              <a:xfrm>
                <a:off x="5421" y="4308"/>
                <a:ext cx="49" cy="47"/>
              </a:xfrm>
              <a:custGeom>
                <a:avLst/>
                <a:gdLst>
                  <a:gd name="T0" fmla="*/ 4263 w 3"/>
                  <a:gd name="T1" fmla="*/ 0 h 9"/>
                  <a:gd name="T2" fmla="*/ 4263 w 3"/>
                  <a:gd name="T3" fmla="*/ 1144 h 9"/>
                  <a:gd name="T4" fmla="*/ 13067 w 3"/>
                  <a:gd name="T5" fmla="*/ 1144 h 9"/>
                  <a:gd name="T6" fmla="*/ 4263 w 3"/>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1" y="0"/>
                    </a:moveTo>
                    <a:cubicBezTo>
                      <a:pt x="0" y="1"/>
                      <a:pt x="0" y="6"/>
                      <a:pt x="1" y="8"/>
                    </a:cubicBezTo>
                    <a:cubicBezTo>
                      <a:pt x="2" y="9"/>
                      <a:pt x="2" y="9"/>
                      <a:pt x="3" y="8"/>
                    </a:cubicBezTo>
                    <a:cubicBezTo>
                      <a:pt x="3" y="4"/>
                      <a:pt x="2" y="1"/>
                      <a:pt x="1" y="0"/>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62" name="Freeform 306"/>
              <p:cNvSpPr>
                <a:spLocks/>
              </p:cNvSpPr>
              <p:nvPr/>
            </p:nvSpPr>
            <p:spPr bwMode="auto">
              <a:xfrm>
                <a:off x="5421" y="4308"/>
                <a:ext cx="49" cy="47"/>
              </a:xfrm>
              <a:custGeom>
                <a:avLst/>
                <a:gdLst>
                  <a:gd name="T0" fmla="*/ 4263 w 3"/>
                  <a:gd name="T1" fmla="*/ 0 h 9"/>
                  <a:gd name="T2" fmla="*/ 4263 w 3"/>
                  <a:gd name="T3" fmla="*/ 1144 h 9"/>
                  <a:gd name="T4" fmla="*/ 13067 w 3"/>
                  <a:gd name="T5" fmla="*/ 1144 h 9"/>
                  <a:gd name="T6" fmla="*/ 4263 w 3"/>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9">
                    <a:moveTo>
                      <a:pt x="1" y="0"/>
                    </a:moveTo>
                    <a:cubicBezTo>
                      <a:pt x="0" y="1"/>
                      <a:pt x="0" y="6"/>
                      <a:pt x="1" y="8"/>
                    </a:cubicBezTo>
                    <a:cubicBezTo>
                      <a:pt x="2" y="9"/>
                      <a:pt x="2" y="9"/>
                      <a:pt x="3" y="8"/>
                    </a:cubicBezTo>
                    <a:cubicBezTo>
                      <a:pt x="3" y="4"/>
                      <a:pt x="2" y="1"/>
                      <a:pt x="1" y="0"/>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63" name="Freeform 307"/>
              <p:cNvSpPr>
                <a:spLocks/>
              </p:cNvSpPr>
              <p:nvPr/>
            </p:nvSpPr>
            <p:spPr bwMode="auto">
              <a:xfrm>
                <a:off x="5486" y="4276"/>
                <a:ext cx="114" cy="32"/>
              </a:xfrm>
              <a:custGeom>
                <a:avLst/>
                <a:gdLst>
                  <a:gd name="T0" fmla="*/ 0 w 7"/>
                  <a:gd name="T1" fmla="*/ 453 h 6"/>
                  <a:gd name="T2" fmla="*/ 25992 w 7"/>
                  <a:gd name="T3" fmla="*/ 768 h 6"/>
                  <a:gd name="T4" fmla="*/ 25992 w 7"/>
                  <a:gd name="T5" fmla="*/ 453 h 6"/>
                  <a:gd name="T6" fmla="*/ 0 w 7"/>
                  <a:gd name="T7" fmla="*/ 453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0" y="3"/>
                    </a:moveTo>
                    <a:cubicBezTo>
                      <a:pt x="1" y="5"/>
                      <a:pt x="4" y="6"/>
                      <a:pt x="6" y="5"/>
                    </a:cubicBezTo>
                    <a:cubicBezTo>
                      <a:pt x="7" y="4"/>
                      <a:pt x="7" y="3"/>
                      <a:pt x="6" y="3"/>
                    </a:cubicBezTo>
                    <a:cubicBezTo>
                      <a:pt x="4" y="0"/>
                      <a:pt x="1" y="1"/>
                      <a:pt x="0" y="3"/>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64" name="Freeform 308"/>
              <p:cNvSpPr>
                <a:spLocks/>
              </p:cNvSpPr>
              <p:nvPr/>
            </p:nvSpPr>
            <p:spPr bwMode="auto">
              <a:xfrm>
                <a:off x="5486" y="4276"/>
                <a:ext cx="114" cy="32"/>
              </a:xfrm>
              <a:custGeom>
                <a:avLst/>
                <a:gdLst>
                  <a:gd name="T0" fmla="*/ 0 w 7"/>
                  <a:gd name="T1" fmla="*/ 453 h 6"/>
                  <a:gd name="T2" fmla="*/ 25992 w 7"/>
                  <a:gd name="T3" fmla="*/ 768 h 6"/>
                  <a:gd name="T4" fmla="*/ 25992 w 7"/>
                  <a:gd name="T5" fmla="*/ 453 h 6"/>
                  <a:gd name="T6" fmla="*/ 0 w 7"/>
                  <a:gd name="T7" fmla="*/ 453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0" y="3"/>
                    </a:moveTo>
                    <a:cubicBezTo>
                      <a:pt x="1" y="5"/>
                      <a:pt x="4" y="6"/>
                      <a:pt x="6" y="5"/>
                    </a:cubicBezTo>
                    <a:cubicBezTo>
                      <a:pt x="7" y="4"/>
                      <a:pt x="7" y="3"/>
                      <a:pt x="6" y="3"/>
                    </a:cubicBezTo>
                    <a:cubicBezTo>
                      <a:pt x="4" y="0"/>
                      <a:pt x="1" y="1"/>
                      <a:pt x="0" y="3"/>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65" name="Freeform 309"/>
              <p:cNvSpPr>
                <a:spLocks/>
              </p:cNvSpPr>
              <p:nvPr/>
            </p:nvSpPr>
            <p:spPr bwMode="auto">
              <a:xfrm>
                <a:off x="5421" y="4276"/>
                <a:ext cx="147" cy="74"/>
              </a:xfrm>
              <a:custGeom>
                <a:avLst/>
                <a:gdLst>
                  <a:gd name="T0" fmla="*/ 0 w 9"/>
                  <a:gd name="T1" fmla="*/ 0 h 14"/>
                  <a:gd name="T2" fmla="*/ 39216 w 9"/>
                  <a:gd name="T3" fmla="*/ 1623 h 14"/>
                  <a:gd name="T4" fmla="*/ 30413 w 9"/>
                  <a:gd name="T5" fmla="*/ 2067 h 14"/>
                  <a:gd name="T6" fmla="*/ 0 w 9"/>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4">
                    <a:moveTo>
                      <a:pt x="0" y="0"/>
                    </a:moveTo>
                    <a:cubicBezTo>
                      <a:pt x="3" y="0"/>
                      <a:pt x="8" y="7"/>
                      <a:pt x="9" y="11"/>
                    </a:cubicBezTo>
                    <a:cubicBezTo>
                      <a:pt x="9" y="14"/>
                      <a:pt x="8" y="14"/>
                      <a:pt x="7" y="14"/>
                    </a:cubicBezTo>
                    <a:cubicBezTo>
                      <a:pt x="2" y="11"/>
                      <a:pt x="0" y="3"/>
                      <a:pt x="0" y="0"/>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66" name="Freeform 310"/>
              <p:cNvSpPr>
                <a:spLocks/>
              </p:cNvSpPr>
              <p:nvPr/>
            </p:nvSpPr>
            <p:spPr bwMode="auto">
              <a:xfrm>
                <a:off x="5421" y="4276"/>
                <a:ext cx="147" cy="74"/>
              </a:xfrm>
              <a:custGeom>
                <a:avLst/>
                <a:gdLst>
                  <a:gd name="T0" fmla="*/ 0 w 9"/>
                  <a:gd name="T1" fmla="*/ 0 h 14"/>
                  <a:gd name="T2" fmla="*/ 39216 w 9"/>
                  <a:gd name="T3" fmla="*/ 1623 h 14"/>
                  <a:gd name="T4" fmla="*/ 30413 w 9"/>
                  <a:gd name="T5" fmla="*/ 2067 h 14"/>
                  <a:gd name="T6" fmla="*/ 0 w 9"/>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4">
                    <a:moveTo>
                      <a:pt x="0" y="0"/>
                    </a:moveTo>
                    <a:cubicBezTo>
                      <a:pt x="3" y="0"/>
                      <a:pt x="8" y="7"/>
                      <a:pt x="9" y="11"/>
                    </a:cubicBezTo>
                    <a:cubicBezTo>
                      <a:pt x="9" y="14"/>
                      <a:pt x="8" y="14"/>
                      <a:pt x="7" y="14"/>
                    </a:cubicBezTo>
                    <a:cubicBezTo>
                      <a:pt x="2" y="11"/>
                      <a:pt x="0" y="3"/>
                      <a:pt x="0" y="0"/>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67" name="Freeform 311"/>
              <p:cNvSpPr>
                <a:spLocks/>
              </p:cNvSpPr>
              <p:nvPr/>
            </p:nvSpPr>
            <p:spPr bwMode="auto">
              <a:xfrm>
                <a:off x="5339" y="4244"/>
                <a:ext cx="114" cy="43"/>
              </a:xfrm>
              <a:custGeom>
                <a:avLst/>
                <a:gdLst>
                  <a:gd name="T0" fmla="*/ 30243 w 7"/>
                  <a:gd name="T1" fmla="*/ 634 h 8"/>
                  <a:gd name="T2" fmla="*/ 8745 w 7"/>
                  <a:gd name="T3" fmla="*/ 1242 h 8"/>
                  <a:gd name="T4" fmla="*/ 30243 w 7"/>
                  <a:gd name="T5" fmla="*/ 634 h 8"/>
                  <a:gd name="T6" fmla="*/ 0 60000 65536"/>
                  <a:gd name="T7" fmla="*/ 0 60000 65536"/>
                  <a:gd name="T8" fmla="*/ 0 60000 65536"/>
                </a:gdLst>
                <a:ahLst/>
                <a:cxnLst>
                  <a:cxn ang="T6">
                    <a:pos x="T0" y="T1"/>
                  </a:cxn>
                  <a:cxn ang="T7">
                    <a:pos x="T2" y="T3"/>
                  </a:cxn>
                  <a:cxn ang="T8">
                    <a:pos x="T4" y="T5"/>
                  </a:cxn>
                </a:cxnLst>
                <a:rect l="0" t="0" r="r" b="b"/>
                <a:pathLst>
                  <a:path w="7" h="8">
                    <a:moveTo>
                      <a:pt x="7" y="4"/>
                    </a:moveTo>
                    <a:cubicBezTo>
                      <a:pt x="5" y="0"/>
                      <a:pt x="0" y="3"/>
                      <a:pt x="2" y="8"/>
                    </a:cubicBezTo>
                    <a:cubicBezTo>
                      <a:pt x="4" y="7"/>
                      <a:pt x="5" y="5"/>
                      <a:pt x="7" y="4"/>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68" name="Freeform 312"/>
              <p:cNvSpPr>
                <a:spLocks noEditPoints="1"/>
              </p:cNvSpPr>
              <p:nvPr/>
            </p:nvSpPr>
            <p:spPr bwMode="auto">
              <a:xfrm>
                <a:off x="5356" y="4250"/>
                <a:ext cx="114" cy="42"/>
              </a:xfrm>
              <a:custGeom>
                <a:avLst/>
                <a:gdLst>
                  <a:gd name="T0" fmla="*/ 21481 w 7"/>
                  <a:gd name="T1" fmla="*/ 441 h 8"/>
                  <a:gd name="T2" fmla="*/ 12996 w 7"/>
                  <a:gd name="T3" fmla="*/ 305 h 8"/>
                  <a:gd name="T4" fmla="*/ 17247 w 7"/>
                  <a:gd name="T5" fmla="*/ 0 h 8"/>
                  <a:gd name="T6" fmla="*/ 25992 w 7"/>
                  <a:gd name="T7" fmla="*/ 305 h 8"/>
                  <a:gd name="T8" fmla="*/ 21481 w 7"/>
                  <a:gd name="T9" fmla="*/ 441 h 8"/>
                  <a:gd name="T10" fmla="*/ 12996 w 7"/>
                  <a:gd name="T11" fmla="*/ 305 h 8"/>
                  <a:gd name="T12" fmla="*/ 12996 w 7"/>
                  <a:gd name="T13" fmla="*/ 305 h 8"/>
                  <a:gd name="T14" fmla="*/ 8745 w 7"/>
                  <a:gd name="T15" fmla="*/ 0 h 8"/>
                  <a:gd name="T16" fmla="*/ 17247 w 7"/>
                  <a:gd name="T17" fmla="*/ 0 h 8"/>
                  <a:gd name="T18" fmla="*/ 12996 w 7"/>
                  <a:gd name="T19" fmla="*/ 305 h 8"/>
                  <a:gd name="T20" fmla="*/ 12996 w 7"/>
                  <a:gd name="T21" fmla="*/ 305 h 8"/>
                  <a:gd name="T22" fmla="*/ 8745 w 7"/>
                  <a:gd name="T23" fmla="*/ 305 h 8"/>
                  <a:gd name="T24" fmla="*/ 4251 w 7"/>
                  <a:gd name="T25" fmla="*/ 305 h 8"/>
                  <a:gd name="T26" fmla="*/ 8745 w 7"/>
                  <a:gd name="T27" fmla="*/ 0 h 8"/>
                  <a:gd name="T28" fmla="*/ 12996 w 7"/>
                  <a:gd name="T29" fmla="*/ 305 h 8"/>
                  <a:gd name="T30" fmla="*/ 8745 w 7"/>
                  <a:gd name="T31" fmla="*/ 305 h 8"/>
                  <a:gd name="T32" fmla="*/ 8745 w 7"/>
                  <a:gd name="T33" fmla="*/ 305 h 8"/>
                  <a:gd name="T34" fmla="*/ 4251 w 7"/>
                  <a:gd name="T35" fmla="*/ 305 h 8"/>
                  <a:gd name="T36" fmla="*/ 8745 w 7"/>
                  <a:gd name="T37" fmla="*/ 305 h 8"/>
                  <a:gd name="T38" fmla="*/ 8745 w 7"/>
                  <a:gd name="T39" fmla="*/ 305 h 8"/>
                  <a:gd name="T40" fmla="*/ 8745 w 7"/>
                  <a:gd name="T41" fmla="*/ 1019 h 8"/>
                  <a:gd name="T42" fmla="*/ 4251 w 7"/>
                  <a:gd name="T43" fmla="*/ 1019 h 8"/>
                  <a:gd name="T44" fmla="*/ 4251 w 7"/>
                  <a:gd name="T45" fmla="*/ 305 h 8"/>
                  <a:gd name="T46" fmla="*/ 8745 w 7"/>
                  <a:gd name="T47" fmla="*/ 305 h 8"/>
                  <a:gd name="T48" fmla="*/ 8745 w 7"/>
                  <a:gd name="T49" fmla="*/ 1160 h 8"/>
                  <a:gd name="T50" fmla="*/ 4251 w 7"/>
                  <a:gd name="T51" fmla="*/ 1160 h 8"/>
                  <a:gd name="T52" fmla="*/ 4251 w 7"/>
                  <a:gd name="T53" fmla="*/ 1019 h 8"/>
                  <a:gd name="T54" fmla="*/ 4251 w 7"/>
                  <a:gd name="T55" fmla="*/ 1019 h 8"/>
                  <a:gd name="T56" fmla="*/ 8745 w 7"/>
                  <a:gd name="T57" fmla="*/ 1160 h 8"/>
                  <a:gd name="T58" fmla="*/ 4251 w 7"/>
                  <a:gd name="T59" fmla="*/ 1019 h 8"/>
                  <a:gd name="T60" fmla="*/ 12996 w 7"/>
                  <a:gd name="T61" fmla="*/ 578 h 8"/>
                  <a:gd name="T62" fmla="*/ 17247 w 7"/>
                  <a:gd name="T63" fmla="*/ 882 h 8"/>
                  <a:gd name="T64" fmla="*/ 8745 w 7"/>
                  <a:gd name="T65" fmla="*/ 1160 h 8"/>
                  <a:gd name="T66" fmla="*/ 4251 w 7"/>
                  <a:gd name="T67" fmla="*/ 1019 h 8"/>
                  <a:gd name="T68" fmla="*/ 12996 w 7"/>
                  <a:gd name="T69" fmla="*/ 578 h 8"/>
                  <a:gd name="T70" fmla="*/ 25992 w 7"/>
                  <a:gd name="T71" fmla="*/ 305 h 8"/>
                  <a:gd name="T72" fmla="*/ 25992 w 7"/>
                  <a:gd name="T73" fmla="*/ 441 h 8"/>
                  <a:gd name="T74" fmla="*/ 17247 w 7"/>
                  <a:gd name="T75" fmla="*/ 882 h 8"/>
                  <a:gd name="T76" fmla="*/ 12996 w 7"/>
                  <a:gd name="T77" fmla="*/ 578 h 8"/>
                  <a:gd name="T78" fmla="*/ 25992 w 7"/>
                  <a:gd name="T79" fmla="*/ 305 h 8"/>
                  <a:gd name="T80" fmla="*/ 30243 w 7"/>
                  <a:gd name="T81" fmla="*/ 441 h 8"/>
                  <a:gd name="T82" fmla="*/ 25992 w 7"/>
                  <a:gd name="T83" fmla="*/ 441 h 8"/>
                  <a:gd name="T84" fmla="*/ 25992 w 7"/>
                  <a:gd name="T85" fmla="*/ 441 h 8"/>
                  <a:gd name="T86" fmla="*/ 25992 w 7"/>
                  <a:gd name="T87" fmla="*/ 305 h 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 h="8">
                    <a:moveTo>
                      <a:pt x="5" y="3"/>
                    </a:moveTo>
                    <a:cubicBezTo>
                      <a:pt x="5" y="2"/>
                      <a:pt x="4" y="2"/>
                      <a:pt x="3" y="2"/>
                    </a:cubicBezTo>
                    <a:lnTo>
                      <a:pt x="4" y="0"/>
                    </a:lnTo>
                    <a:cubicBezTo>
                      <a:pt x="5" y="0"/>
                      <a:pt x="6" y="1"/>
                      <a:pt x="6" y="2"/>
                    </a:cubicBezTo>
                    <a:lnTo>
                      <a:pt x="5" y="3"/>
                    </a:lnTo>
                    <a:close/>
                    <a:moveTo>
                      <a:pt x="3" y="2"/>
                    </a:moveTo>
                    <a:cubicBezTo>
                      <a:pt x="3" y="1"/>
                      <a:pt x="3" y="2"/>
                      <a:pt x="3" y="2"/>
                    </a:cubicBezTo>
                    <a:lnTo>
                      <a:pt x="2" y="0"/>
                    </a:lnTo>
                    <a:cubicBezTo>
                      <a:pt x="3" y="0"/>
                      <a:pt x="3" y="0"/>
                      <a:pt x="4" y="0"/>
                    </a:cubicBezTo>
                    <a:lnTo>
                      <a:pt x="3" y="2"/>
                    </a:lnTo>
                    <a:close/>
                    <a:moveTo>
                      <a:pt x="3" y="2"/>
                    </a:moveTo>
                    <a:cubicBezTo>
                      <a:pt x="2" y="2"/>
                      <a:pt x="2" y="2"/>
                      <a:pt x="2" y="2"/>
                    </a:cubicBezTo>
                    <a:lnTo>
                      <a:pt x="1" y="2"/>
                    </a:lnTo>
                    <a:cubicBezTo>
                      <a:pt x="1" y="1"/>
                      <a:pt x="2" y="1"/>
                      <a:pt x="2" y="0"/>
                    </a:cubicBezTo>
                    <a:lnTo>
                      <a:pt x="3" y="2"/>
                    </a:lnTo>
                    <a:close/>
                    <a:moveTo>
                      <a:pt x="2" y="2"/>
                    </a:moveTo>
                    <a:lnTo>
                      <a:pt x="2" y="2"/>
                    </a:lnTo>
                    <a:lnTo>
                      <a:pt x="1" y="2"/>
                    </a:lnTo>
                    <a:lnTo>
                      <a:pt x="2" y="2"/>
                    </a:lnTo>
                    <a:close/>
                    <a:moveTo>
                      <a:pt x="2" y="2"/>
                    </a:moveTo>
                    <a:cubicBezTo>
                      <a:pt x="1" y="3"/>
                      <a:pt x="1" y="5"/>
                      <a:pt x="2" y="7"/>
                    </a:cubicBezTo>
                    <a:lnTo>
                      <a:pt x="1" y="7"/>
                    </a:lnTo>
                    <a:cubicBezTo>
                      <a:pt x="0" y="5"/>
                      <a:pt x="0" y="3"/>
                      <a:pt x="1" y="2"/>
                    </a:cubicBezTo>
                    <a:lnTo>
                      <a:pt x="2" y="2"/>
                    </a:lnTo>
                    <a:close/>
                    <a:moveTo>
                      <a:pt x="2" y="8"/>
                    </a:moveTo>
                    <a:lnTo>
                      <a:pt x="1" y="8"/>
                    </a:lnTo>
                    <a:lnTo>
                      <a:pt x="1" y="7"/>
                    </a:lnTo>
                    <a:lnTo>
                      <a:pt x="2" y="8"/>
                    </a:lnTo>
                    <a:close/>
                    <a:moveTo>
                      <a:pt x="1" y="7"/>
                    </a:moveTo>
                    <a:cubicBezTo>
                      <a:pt x="2" y="6"/>
                      <a:pt x="3" y="5"/>
                      <a:pt x="3" y="4"/>
                    </a:cubicBezTo>
                    <a:lnTo>
                      <a:pt x="4" y="6"/>
                    </a:lnTo>
                    <a:cubicBezTo>
                      <a:pt x="3" y="6"/>
                      <a:pt x="3" y="7"/>
                      <a:pt x="2" y="8"/>
                    </a:cubicBezTo>
                    <a:lnTo>
                      <a:pt x="1" y="7"/>
                    </a:lnTo>
                    <a:close/>
                    <a:moveTo>
                      <a:pt x="3" y="4"/>
                    </a:moveTo>
                    <a:cubicBezTo>
                      <a:pt x="4" y="4"/>
                      <a:pt x="5" y="3"/>
                      <a:pt x="6" y="2"/>
                    </a:cubicBezTo>
                    <a:lnTo>
                      <a:pt x="6" y="3"/>
                    </a:lnTo>
                    <a:cubicBezTo>
                      <a:pt x="5" y="4"/>
                      <a:pt x="5" y="5"/>
                      <a:pt x="4" y="6"/>
                    </a:cubicBezTo>
                    <a:lnTo>
                      <a:pt x="3" y="4"/>
                    </a:lnTo>
                    <a:close/>
                    <a:moveTo>
                      <a:pt x="6" y="2"/>
                    </a:moveTo>
                    <a:lnTo>
                      <a:pt x="7" y="3"/>
                    </a:lnTo>
                    <a:lnTo>
                      <a:pt x="6" y="3"/>
                    </a:lnTo>
                    <a:lnTo>
                      <a:pt x="6" y="2"/>
                    </a:lnTo>
                    <a:close/>
                  </a:path>
                </a:pathLst>
              </a:custGeom>
              <a:solidFill>
                <a:srgbClr val="340E70"/>
              </a:solidFill>
              <a:ln>
                <a:noFill/>
              </a:ln>
              <a:extLst/>
            </p:spPr>
            <p:txBody>
              <a:bodyPr/>
              <a:lstStyle/>
              <a:p>
                <a:pPr>
                  <a:defRPr/>
                </a:pPr>
                <a:endParaRPr lang="en-US">
                  <a:latin typeface="+mj-lt"/>
                  <a:cs typeface="Arial" charset="0"/>
                </a:endParaRPr>
              </a:p>
            </p:txBody>
          </p:sp>
          <p:sp>
            <p:nvSpPr>
              <p:cNvPr id="96369" name="Freeform 313"/>
              <p:cNvSpPr>
                <a:spLocks/>
              </p:cNvSpPr>
              <p:nvPr/>
            </p:nvSpPr>
            <p:spPr bwMode="auto">
              <a:xfrm>
                <a:off x="5356" y="4155"/>
                <a:ext cx="97" cy="63"/>
              </a:xfrm>
              <a:custGeom>
                <a:avLst/>
                <a:gdLst>
                  <a:gd name="T0" fmla="*/ 4187 w 6"/>
                  <a:gd name="T1" fmla="*/ 1738 h 12"/>
                  <a:gd name="T2" fmla="*/ 25349 w 6"/>
                  <a:gd name="T3" fmla="*/ 441 h 12"/>
                  <a:gd name="T4" fmla="*/ 12804 w 6"/>
                  <a:gd name="T5" fmla="*/ 137 h 12"/>
                  <a:gd name="T6" fmla="*/ 4187 w 6"/>
                  <a:gd name="T7" fmla="*/ 173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1" y="12"/>
                    </a:moveTo>
                    <a:cubicBezTo>
                      <a:pt x="4" y="12"/>
                      <a:pt x="6" y="6"/>
                      <a:pt x="6" y="3"/>
                    </a:cubicBezTo>
                    <a:cubicBezTo>
                      <a:pt x="5" y="0"/>
                      <a:pt x="4" y="0"/>
                      <a:pt x="3" y="1"/>
                    </a:cubicBezTo>
                    <a:cubicBezTo>
                      <a:pt x="0" y="5"/>
                      <a:pt x="0" y="10"/>
                      <a:pt x="1" y="12"/>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70" name="Freeform 314"/>
              <p:cNvSpPr>
                <a:spLocks/>
              </p:cNvSpPr>
              <p:nvPr/>
            </p:nvSpPr>
            <p:spPr bwMode="auto">
              <a:xfrm>
                <a:off x="5356" y="4155"/>
                <a:ext cx="97" cy="63"/>
              </a:xfrm>
              <a:custGeom>
                <a:avLst/>
                <a:gdLst>
                  <a:gd name="T0" fmla="*/ 4187 w 6"/>
                  <a:gd name="T1" fmla="*/ 1738 h 12"/>
                  <a:gd name="T2" fmla="*/ 25349 w 6"/>
                  <a:gd name="T3" fmla="*/ 441 h 12"/>
                  <a:gd name="T4" fmla="*/ 12804 w 6"/>
                  <a:gd name="T5" fmla="*/ 137 h 12"/>
                  <a:gd name="T6" fmla="*/ 4187 w 6"/>
                  <a:gd name="T7" fmla="*/ 173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1" y="12"/>
                    </a:moveTo>
                    <a:cubicBezTo>
                      <a:pt x="4" y="12"/>
                      <a:pt x="6" y="6"/>
                      <a:pt x="6" y="3"/>
                    </a:cubicBezTo>
                    <a:cubicBezTo>
                      <a:pt x="5" y="0"/>
                      <a:pt x="4" y="0"/>
                      <a:pt x="3" y="1"/>
                    </a:cubicBezTo>
                    <a:cubicBezTo>
                      <a:pt x="0" y="5"/>
                      <a:pt x="0" y="10"/>
                      <a:pt x="1" y="12"/>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71" name="Freeform 315"/>
              <p:cNvSpPr>
                <a:spLocks/>
              </p:cNvSpPr>
              <p:nvPr/>
            </p:nvSpPr>
            <p:spPr bwMode="auto">
              <a:xfrm>
                <a:off x="5143" y="4229"/>
                <a:ext cx="164" cy="38"/>
              </a:xfrm>
              <a:custGeom>
                <a:avLst/>
                <a:gdLst>
                  <a:gd name="T0" fmla="*/ 44116 w 10"/>
                  <a:gd name="T1" fmla="*/ 441 h 8"/>
                  <a:gd name="T2" fmla="*/ 8872 w 10"/>
                  <a:gd name="T3" fmla="*/ 882 h 8"/>
                  <a:gd name="T4" fmla="*/ 4297 w 10"/>
                  <a:gd name="T5" fmla="*/ 305 h 8"/>
                  <a:gd name="T6" fmla="*/ 44116 w 10"/>
                  <a:gd name="T7" fmla="*/ 44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10" y="3"/>
                    </a:moveTo>
                    <a:cubicBezTo>
                      <a:pt x="9" y="6"/>
                      <a:pt x="4" y="8"/>
                      <a:pt x="2" y="6"/>
                    </a:cubicBezTo>
                    <a:cubicBezTo>
                      <a:pt x="0" y="5"/>
                      <a:pt x="0" y="3"/>
                      <a:pt x="1" y="2"/>
                    </a:cubicBezTo>
                    <a:cubicBezTo>
                      <a:pt x="5" y="0"/>
                      <a:pt x="8" y="1"/>
                      <a:pt x="10" y="3"/>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72" name="Freeform 316"/>
              <p:cNvSpPr>
                <a:spLocks/>
              </p:cNvSpPr>
              <p:nvPr/>
            </p:nvSpPr>
            <p:spPr bwMode="auto">
              <a:xfrm>
                <a:off x="5143" y="4229"/>
                <a:ext cx="164" cy="38"/>
              </a:xfrm>
              <a:custGeom>
                <a:avLst/>
                <a:gdLst>
                  <a:gd name="T0" fmla="*/ 44116 w 10"/>
                  <a:gd name="T1" fmla="*/ 441 h 8"/>
                  <a:gd name="T2" fmla="*/ 8872 w 10"/>
                  <a:gd name="T3" fmla="*/ 882 h 8"/>
                  <a:gd name="T4" fmla="*/ 4297 w 10"/>
                  <a:gd name="T5" fmla="*/ 305 h 8"/>
                  <a:gd name="T6" fmla="*/ 44116 w 10"/>
                  <a:gd name="T7" fmla="*/ 441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8">
                    <a:moveTo>
                      <a:pt x="10" y="3"/>
                    </a:moveTo>
                    <a:cubicBezTo>
                      <a:pt x="9" y="6"/>
                      <a:pt x="4" y="8"/>
                      <a:pt x="2" y="6"/>
                    </a:cubicBezTo>
                    <a:cubicBezTo>
                      <a:pt x="0" y="5"/>
                      <a:pt x="0" y="3"/>
                      <a:pt x="1" y="2"/>
                    </a:cubicBezTo>
                    <a:cubicBezTo>
                      <a:pt x="5" y="0"/>
                      <a:pt x="8" y="1"/>
                      <a:pt x="10" y="3"/>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73" name="Freeform 317"/>
              <p:cNvSpPr>
                <a:spLocks/>
              </p:cNvSpPr>
              <p:nvPr/>
            </p:nvSpPr>
            <p:spPr bwMode="auto">
              <a:xfrm>
                <a:off x="5176" y="4192"/>
                <a:ext cx="98" cy="31"/>
              </a:xfrm>
              <a:custGeom>
                <a:avLst/>
                <a:gdLst>
                  <a:gd name="T0" fmla="*/ 26150 w 6"/>
                  <a:gd name="T1" fmla="*/ 692 h 6"/>
                  <a:gd name="T2" fmla="*/ 0 w 6"/>
                  <a:gd name="T3" fmla="*/ 429 h 6"/>
                  <a:gd name="T4" fmla="*/ 4263 w 6"/>
                  <a:gd name="T5" fmla="*/ 134 h 6"/>
                  <a:gd name="T6" fmla="*/ 26150 w 6"/>
                  <a:gd name="T7" fmla="*/ 69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5"/>
                    </a:moveTo>
                    <a:cubicBezTo>
                      <a:pt x="5" y="6"/>
                      <a:pt x="1" y="5"/>
                      <a:pt x="0" y="3"/>
                    </a:cubicBezTo>
                    <a:cubicBezTo>
                      <a:pt x="0" y="2"/>
                      <a:pt x="0" y="1"/>
                      <a:pt x="1" y="1"/>
                    </a:cubicBezTo>
                    <a:cubicBezTo>
                      <a:pt x="4" y="0"/>
                      <a:pt x="6" y="3"/>
                      <a:pt x="6" y="5"/>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74" name="Freeform 318"/>
              <p:cNvSpPr>
                <a:spLocks/>
              </p:cNvSpPr>
              <p:nvPr/>
            </p:nvSpPr>
            <p:spPr bwMode="auto">
              <a:xfrm>
                <a:off x="5176" y="4192"/>
                <a:ext cx="98" cy="31"/>
              </a:xfrm>
              <a:custGeom>
                <a:avLst/>
                <a:gdLst>
                  <a:gd name="T0" fmla="*/ 26150 w 6"/>
                  <a:gd name="T1" fmla="*/ 692 h 6"/>
                  <a:gd name="T2" fmla="*/ 0 w 6"/>
                  <a:gd name="T3" fmla="*/ 429 h 6"/>
                  <a:gd name="T4" fmla="*/ 4263 w 6"/>
                  <a:gd name="T5" fmla="*/ 134 h 6"/>
                  <a:gd name="T6" fmla="*/ 26150 w 6"/>
                  <a:gd name="T7" fmla="*/ 69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5"/>
                    </a:moveTo>
                    <a:cubicBezTo>
                      <a:pt x="5" y="6"/>
                      <a:pt x="1" y="5"/>
                      <a:pt x="0" y="3"/>
                    </a:cubicBezTo>
                    <a:cubicBezTo>
                      <a:pt x="0" y="2"/>
                      <a:pt x="0" y="1"/>
                      <a:pt x="1" y="1"/>
                    </a:cubicBezTo>
                    <a:cubicBezTo>
                      <a:pt x="4" y="0"/>
                      <a:pt x="6" y="3"/>
                      <a:pt x="6" y="5"/>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75" name="Freeform 319"/>
              <p:cNvSpPr>
                <a:spLocks/>
              </p:cNvSpPr>
              <p:nvPr/>
            </p:nvSpPr>
            <p:spPr bwMode="auto">
              <a:xfrm>
                <a:off x="5307" y="4149"/>
                <a:ext cx="65" cy="52"/>
              </a:xfrm>
              <a:custGeom>
                <a:avLst/>
                <a:gdLst>
                  <a:gd name="T0" fmla="*/ 4225 w 4"/>
                  <a:gd name="T1" fmla="*/ 1365 h 9"/>
                  <a:gd name="T2" fmla="*/ 4225 w 4"/>
                  <a:gd name="T3" fmla="*/ 144 h 9"/>
                  <a:gd name="T4" fmla="*/ 12935 w 4"/>
                  <a:gd name="T5" fmla="*/ 144 h 9"/>
                  <a:gd name="T6" fmla="*/ 4225 w 4"/>
                  <a:gd name="T7" fmla="*/ 136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1" y="9"/>
                    </a:moveTo>
                    <a:cubicBezTo>
                      <a:pt x="0" y="8"/>
                      <a:pt x="0" y="3"/>
                      <a:pt x="1" y="1"/>
                    </a:cubicBezTo>
                    <a:cubicBezTo>
                      <a:pt x="2" y="0"/>
                      <a:pt x="2" y="0"/>
                      <a:pt x="3" y="1"/>
                    </a:cubicBezTo>
                    <a:cubicBezTo>
                      <a:pt x="4" y="5"/>
                      <a:pt x="2" y="8"/>
                      <a:pt x="1" y="9"/>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76" name="Freeform 320"/>
              <p:cNvSpPr>
                <a:spLocks/>
              </p:cNvSpPr>
              <p:nvPr/>
            </p:nvSpPr>
            <p:spPr bwMode="auto">
              <a:xfrm>
                <a:off x="5307" y="4149"/>
                <a:ext cx="65" cy="52"/>
              </a:xfrm>
              <a:custGeom>
                <a:avLst/>
                <a:gdLst>
                  <a:gd name="T0" fmla="*/ 4225 w 4"/>
                  <a:gd name="T1" fmla="*/ 1365 h 9"/>
                  <a:gd name="T2" fmla="*/ 4225 w 4"/>
                  <a:gd name="T3" fmla="*/ 144 h 9"/>
                  <a:gd name="T4" fmla="*/ 12935 w 4"/>
                  <a:gd name="T5" fmla="*/ 144 h 9"/>
                  <a:gd name="T6" fmla="*/ 4225 w 4"/>
                  <a:gd name="T7" fmla="*/ 1365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1" y="9"/>
                    </a:moveTo>
                    <a:cubicBezTo>
                      <a:pt x="0" y="8"/>
                      <a:pt x="0" y="3"/>
                      <a:pt x="1" y="1"/>
                    </a:cubicBezTo>
                    <a:cubicBezTo>
                      <a:pt x="2" y="0"/>
                      <a:pt x="2" y="0"/>
                      <a:pt x="3" y="1"/>
                    </a:cubicBezTo>
                    <a:cubicBezTo>
                      <a:pt x="4" y="5"/>
                      <a:pt x="2" y="8"/>
                      <a:pt x="1" y="9"/>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77" name="Freeform 321"/>
              <p:cNvSpPr>
                <a:spLocks/>
              </p:cNvSpPr>
              <p:nvPr/>
            </p:nvSpPr>
            <p:spPr bwMode="auto">
              <a:xfrm>
                <a:off x="5209" y="4149"/>
                <a:ext cx="147" cy="82"/>
              </a:xfrm>
              <a:custGeom>
                <a:avLst/>
                <a:gdLst>
                  <a:gd name="T0" fmla="*/ 34953 w 9"/>
                  <a:gd name="T1" fmla="*/ 2277 h 15"/>
                  <a:gd name="T2" fmla="*/ 13067 w 9"/>
                  <a:gd name="T3" fmla="*/ 144 h 15"/>
                  <a:gd name="T4" fmla="*/ 0 w 9"/>
                  <a:gd name="T5" fmla="*/ 453 h 15"/>
                  <a:gd name="T6" fmla="*/ 34953 w 9"/>
                  <a:gd name="T7" fmla="*/ 227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8" y="15"/>
                    </a:moveTo>
                    <a:cubicBezTo>
                      <a:pt x="9" y="12"/>
                      <a:pt x="6" y="3"/>
                      <a:pt x="3" y="1"/>
                    </a:cubicBezTo>
                    <a:cubicBezTo>
                      <a:pt x="1" y="0"/>
                      <a:pt x="0" y="1"/>
                      <a:pt x="0" y="3"/>
                    </a:cubicBezTo>
                    <a:cubicBezTo>
                      <a:pt x="1" y="10"/>
                      <a:pt x="6" y="15"/>
                      <a:pt x="8" y="15"/>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78" name="Freeform 322"/>
              <p:cNvSpPr>
                <a:spLocks/>
              </p:cNvSpPr>
              <p:nvPr/>
            </p:nvSpPr>
            <p:spPr bwMode="auto">
              <a:xfrm>
                <a:off x="5209" y="4149"/>
                <a:ext cx="147" cy="82"/>
              </a:xfrm>
              <a:custGeom>
                <a:avLst/>
                <a:gdLst>
                  <a:gd name="T0" fmla="*/ 34953 w 9"/>
                  <a:gd name="T1" fmla="*/ 2277 h 15"/>
                  <a:gd name="T2" fmla="*/ 13067 w 9"/>
                  <a:gd name="T3" fmla="*/ 144 h 15"/>
                  <a:gd name="T4" fmla="*/ 0 w 9"/>
                  <a:gd name="T5" fmla="*/ 453 h 15"/>
                  <a:gd name="T6" fmla="*/ 34953 w 9"/>
                  <a:gd name="T7" fmla="*/ 227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5">
                    <a:moveTo>
                      <a:pt x="8" y="15"/>
                    </a:moveTo>
                    <a:cubicBezTo>
                      <a:pt x="9" y="12"/>
                      <a:pt x="6" y="3"/>
                      <a:pt x="3" y="1"/>
                    </a:cubicBezTo>
                    <a:cubicBezTo>
                      <a:pt x="1" y="0"/>
                      <a:pt x="0" y="1"/>
                      <a:pt x="0" y="3"/>
                    </a:cubicBezTo>
                    <a:cubicBezTo>
                      <a:pt x="1" y="10"/>
                      <a:pt x="6" y="15"/>
                      <a:pt x="8" y="15"/>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79" name="Freeform 323"/>
              <p:cNvSpPr>
                <a:spLocks/>
              </p:cNvSpPr>
              <p:nvPr/>
            </p:nvSpPr>
            <p:spPr bwMode="auto">
              <a:xfrm>
                <a:off x="5307" y="4218"/>
                <a:ext cx="114" cy="52"/>
              </a:xfrm>
              <a:custGeom>
                <a:avLst/>
                <a:gdLst>
                  <a:gd name="T0" fmla="*/ 17247 w 7"/>
                  <a:gd name="T1" fmla="*/ 0 h 10"/>
                  <a:gd name="T2" fmla="*/ 0 w 7"/>
                  <a:gd name="T3" fmla="*/ 758 h 10"/>
                  <a:gd name="T4" fmla="*/ 17247 w 7"/>
                  <a:gd name="T5" fmla="*/ 0 h 10"/>
                  <a:gd name="T6" fmla="*/ 0 60000 65536"/>
                  <a:gd name="T7" fmla="*/ 0 60000 65536"/>
                  <a:gd name="T8" fmla="*/ 0 60000 65536"/>
                </a:gdLst>
                <a:ahLst/>
                <a:cxnLst>
                  <a:cxn ang="T6">
                    <a:pos x="T0" y="T1"/>
                  </a:cxn>
                  <a:cxn ang="T7">
                    <a:pos x="T2" y="T3"/>
                  </a:cxn>
                  <a:cxn ang="T8">
                    <a:pos x="T4" y="T5"/>
                  </a:cxn>
                </a:cxnLst>
                <a:rect l="0" t="0" r="r" b="b"/>
                <a:pathLst>
                  <a:path w="7" h="10">
                    <a:moveTo>
                      <a:pt x="4" y="0"/>
                    </a:moveTo>
                    <a:cubicBezTo>
                      <a:pt x="7" y="5"/>
                      <a:pt x="3" y="10"/>
                      <a:pt x="0" y="5"/>
                    </a:cubicBezTo>
                    <a:cubicBezTo>
                      <a:pt x="1" y="4"/>
                      <a:pt x="3" y="2"/>
                      <a:pt x="4" y="0"/>
                    </a:cubicBezTo>
                    <a:close/>
                  </a:path>
                </a:pathLst>
              </a:custGeom>
              <a:solidFill>
                <a:srgbClr val="FFFFFF"/>
              </a:solidFill>
              <a:ln>
                <a:noFill/>
              </a:ln>
              <a:extLst/>
            </p:spPr>
            <p:txBody>
              <a:bodyPr/>
              <a:lstStyle/>
              <a:p>
                <a:pPr>
                  <a:defRPr/>
                </a:pPr>
                <a:endParaRPr lang="en-US">
                  <a:latin typeface="+mj-lt"/>
                  <a:cs typeface="Arial" charset="0"/>
                </a:endParaRPr>
              </a:p>
            </p:txBody>
          </p:sp>
          <p:sp>
            <p:nvSpPr>
              <p:cNvPr id="96380" name="Freeform 324"/>
              <p:cNvSpPr>
                <a:spLocks/>
              </p:cNvSpPr>
              <p:nvPr/>
            </p:nvSpPr>
            <p:spPr bwMode="auto">
              <a:xfrm>
                <a:off x="5307" y="4218"/>
                <a:ext cx="114" cy="52"/>
              </a:xfrm>
              <a:custGeom>
                <a:avLst/>
                <a:gdLst>
                  <a:gd name="T0" fmla="*/ 17247 w 7"/>
                  <a:gd name="T1" fmla="*/ 0 h 10"/>
                  <a:gd name="T2" fmla="*/ 0 w 7"/>
                  <a:gd name="T3" fmla="*/ 758 h 10"/>
                  <a:gd name="T4" fmla="*/ 17247 w 7"/>
                  <a:gd name="T5" fmla="*/ 0 h 10"/>
                  <a:gd name="T6" fmla="*/ 0 60000 65536"/>
                  <a:gd name="T7" fmla="*/ 0 60000 65536"/>
                  <a:gd name="T8" fmla="*/ 0 60000 65536"/>
                </a:gdLst>
                <a:ahLst/>
                <a:cxnLst>
                  <a:cxn ang="T6">
                    <a:pos x="T0" y="T1"/>
                  </a:cxn>
                  <a:cxn ang="T7">
                    <a:pos x="T2" y="T3"/>
                  </a:cxn>
                  <a:cxn ang="T8">
                    <a:pos x="T4" y="T5"/>
                  </a:cxn>
                </a:cxnLst>
                <a:rect l="0" t="0" r="r" b="b"/>
                <a:pathLst>
                  <a:path w="7" h="10">
                    <a:moveTo>
                      <a:pt x="4" y="0"/>
                    </a:moveTo>
                    <a:cubicBezTo>
                      <a:pt x="7" y="5"/>
                      <a:pt x="3" y="10"/>
                      <a:pt x="0" y="5"/>
                    </a:cubicBezTo>
                    <a:cubicBezTo>
                      <a:pt x="1" y="4"/>
                      <a:pt x="3" y="2"/>
                      <a:pt x="4" y="0"/>
                    </a:cubicBezTo>
                    <a:close/>
                  </a:path>
                </a:pathLst>
              </a:custGeom>
              <a:noFill/>
              <a:ln w="0">
                <a:solidFill>
                  <a:srgbClr val="340E70"/>
                </a:solidFill>
                <a:prstDash val="solid"/>
                <a:round/>
                <a:headEnd/>
                <a:tailEnd/>
              </a:ln>
              <a:extLst/>
            </p:spPr>
            <p:txBody>
              <a:bodyPr/>
              <a:lstStyle/>
              <a:p>
                <a:pPr>
                  <a:defRPr/>
                </a:pPr>
                <a:endParaRPr lang="en-US">
                  <a:latin typeface="+mj-lt"/>
                  <a:cs typeface="Arial" charset="0"/>
                </a:endParaRPr>
              </a:p>
            </p:txBody>
          </p:sp>
          <p:sp>
            <p:nvSpPr>
              <p:cNvPr id="96381" name="Freeform 325"/>
              <p:cNvSpPr>
                <a:spLocks noEditPoints="1"/>
              </p:cNvSpPr>
              <p:nvPr/>
            </p:nvSpPr>
            <p:spPr bwMode="auto">
              <a:xfrm>
                <a:off x="101" y="474"/>
                <a:ext cx="5516" cy="3897"/>
              </a:xfrm>
              <a:custGeom>
                <a:avLst/>
                <a:gdLst>
                  <a:gd name="T0" fmla="*/ 264996 w 338"/>
                  <a:gd name="T1" fmla="*/ 0 h 738"/>
                  <a:gd name="T2" fmla="*/ 1212590 w 338"/>
                  <a:gd name="T3" fmla="*/ 0 h 738"/>
                  <a:gd name="T4" fmla="*/ 1212590 w 338"/>
                  <a:gd name="T5" fmla="*/ 444 h 738"/>
                  <a:gd name="T6" fmla="*/ 264996 w 338"/>
                  <a:gd name="T7" fmla="*/ 444 h 738"/>
                  <a:gd name="T8" fmla="*/ 264996 w 338"/>
                  <a:gd name="T9" fmla="*/ 0 h 738"/>
                  <a:gd name="T10" fmla="*/ 1469067 w 338"/>
                  <a:gd name="T11" fmla="*/ 10735 h 738"/>
                  <a:gd name="T12" fmla="*/ 1469067 w 338"/>
                  <a:gd name="T13" fmla="*/ 97927 h 738"/>
                  <a:gd name="T14" fmla="*/ 1460271 w 338"/>
                  <a:gd name="T15" fmla="*/ 97927 h 738"/>
                  <a:gd name="T16" fmla="*/ 1460271 w 338"/>
                  <a:gd name="T17" fmla="*/ 10735 h 738"/>
                  <a:gd name="T18" fmla="*/ 1469067 w 338"/>
                  <a:gd name="T19" fmla="*/ 10735 h 738"/>
                  <a:gd name="T20" fmla="*/ 1208330 w 338"/>
                  <a:gd name="T21" fmla="*/ 108662 h 738"/>
                  <a:gd name="T22" fmla="*/ 260737 w 338"/>
                  <a:gd name="T23" fmla="*/ 108662 h 738"/>
                  <a:gd name="T24" fmla="*/ 260737 w 338"/>
                  <a:gd name="T25" fmla="*/ 108218 h 738"/>
                  <a:gd name="T26" fmla="*/ 1208330 w 338"/>
                  <a:gd name="T27" fmla="*/ 108218 h 738"/>
                  <a:gd name="T28" fmla="*/ 1208330 w 338"/>
                  <a:gd name="T29" fmla="*/ 108662 h 738"/>
                  <a:gd name="T30" fmla="*/ 0 w 338"/>
                  <a:gd name="T31" fmla="*/ 97483 h 738"/>
                  <a:gd name="T32" fmla="*/ 0 w 338"/>
                  <a:gd name="T33" fmla="*/ 10735 h 738"/>
                  <a:gd name="T34" fmla="*/ 8796 w 338"/>
                  <a:gd name="T35" fmla="*/ 10735 h 738"/>
                  <a:gd name="T36" fmla="*/ 8796 w 338"/>
                  <a:gd name="T37" fmla="*/ 97483 h 738"/>
                  <a:gd name="T38" fmla="*/ 0 w 338"/>
                  <a:gd name="T39" fmla="*/ 97483 h 7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8" h="738">
                    <a:moveTo>
                      <a:pt x="61" y="0"/>
                    </a:moveTo>
                    <a:lnTo>
                      <a:pt x="279" y="0"/>
                    </a:lnTo>
                    <a:lnTo>
                      <a:pt x="279" y="3"/>
                    </a:lnTo>
                    <a:lnTo>
                      <a:pt x="61" y="3"/>
                    </a:lnTo>
                    <a:lnTo>
                      <a:pt x="61" y="0"/>
                    </a:lnTo>
                    <a:close/>
                    <a:moveTo>
                      <a:pt x="338" y="73"/>
                    </a:moveTo>
                    <a:lnTo>
                      <a:pt x="338" y="665"/>
                    </a:lnTo>
                    <a:lnTo>
                      <a:pt x="336" y="665"/>
                    </a:lnTo>
                    <a:lnTo>
                      <a:pt x="336" y="73"/>
                    </a:lnTo>
                    <a:lnTo>
                      <a:pt x="338" y="73"/>
                    </a:lnTo>
                    <a:close/>
                    <a:moveTo>
                      <a:pt x="278" y="738"/>
                    </a:moveTo>
                    <a:lnTo>
                      <a:pt x="60" y="738"/>
                    </a:lnTo>
                    <a:lnTo>
                      <a:pt x="60" y="735"/>
                    </a:lnTo>
                    <a:lnTo>
                      <a:pt x="278" y="735"/>
                    </a:lnTo>
                    <a:lnTo>
                      <a:pt x="278" y="738"/>
                    </a:lnTo>
                    <a:close/>
                    <a:moveTo>
                      <a:pt x="0" y="662"/>
                    </a:moveTo>
                    <a:lnTo>
                      <a:pt x="0" y="73"/>
                    </a:lnTo>
                    <a:lnTo>
                      <a:pt x="2" y="73"/>
                    </a:lnTo>
                    <a:lnTo>
                      <a:pt x="2" y="662"/>
                    </a:lnTo>
                    <a:lnTo>
                      <a:pt x="0" y="662"/>
                    </a:lnTo>
                    <a:close/>
                  </a:path>
                </a:pathLst>
              </a:custGeom>
              <a:solidFill>
                <a:srgbClr val="340E70"/>
              </a:solidFill>
              <a:ln w="9525">
                <a:solidFill>
                  <a:srgbClr val="0066FF"/>
                </a:solidFill>
                <a:round/>
                <a:headEnd/>
                <a:tailEnd/>
              </a:ln>
            </p:spPr>
            <p:txBody>
              <a:bodyPr/>
              <a:lstStyle/>
              <a:p>
                <a:pPr>
                  <a:defRPr/>
                </a:pPr>
                <a:endParaRPr lang="en-US">
                  <a:latin typeface="+mj-lt"/>
                  <a:cs typeface="Arial" charset="0"/>
                </a:endParaRPr>
              </a:p>
            </p:txBody>
          </p:sp>
        </p:grpSp>
      </p:grpSp>
      <p:sp>
        <p:nvSpPr>
          <p:cNvPr id="96259" name="Text Box 202"/>
          <p:cNvSpPr txBox="1">
            <a:spLocks noChangeArrowheads="1"/>
          </p:cNvSpPr>
          <p:nvPr/>
        </p:nvSpPr>
        <p:spPr bwMode="auto">
          <a:xfrm>
            <a:off x="5314950" y="5124451"/>
            <a:ext cx="1143000" cy="523875"/>
          </a:xfrm>
          <a:prstGeom prst="rect">
            <a:avLst/>
          </a:prstGeom>
          <a:noFill/>
          <a:ln>
            <a:noFill/>
          </a:ln>
          <a:effectLst/>
          <a:extLst/>
        </p:spPr>
        <p:txBody>
          <a:bodyPr>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defRPr/>
            </a:pPr>
            <a:endParaRPr lang="en-US" sz="2800">
              <a:latin typeface="+mj-lt"/>
              <a:cs typeface="Times New Roman" pitchFamily="18" charset="0"/>
            </a:endParaRPr>
          </a:p>
        </p:txBody>
      </p:sp>
      <p:sp>
        <p:nvSpPr>
          <p:cNvPr id="96260" name="Text Box 203"/>
          <p:cNvSpPr txBox="1">
            <a:spLocks noChangeArrowheads="1"/>
          </p:cNvSpPr>
          <p:nvPr/>
        </p:nvSpPr>
        <p:spPr bwMode="auto">
          <a:xfrm>
            <a:off x="5353050" y="5353051"/>
            <a:ext cx="1143000" cy="523875"/>
          </a:xfrm>
          <a:prstGeom prst="rect">
            <a:avLst/>
          </a:prstGeom>
          <a:noFill/>
          <a:ln>
            <a:noFill/>
          </a:ln>
          <a:effectLst/>
          <a:extLst/>
        </p:spPr>
        <p:txBody>
          <a:bodyPr>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defRPr/>
            </a:pPr>
            <a:endParaRPr lang="en-US" sz="2800">
              <a:latin typeface="+mj-lt"/>
              <a:cs typeface="Times New Roman" pitchFamily="18" charset="0"/>
            </a:endParaRPr>
          </a:p>
        </p:txBody>
      </p:sp>
      <p:sp>
        <p:nvSpPr>
          <p:cNvPr id="96261" name="Text Box 204"/>
          <p:cNvSpPr txBox="1">
            <a:spLocks noChangeArrowheads="1"/>
          </p:cNvSpPr>
          <p:nvPr/>
        </p:nvSpPr>
        <p:spPr bwMode="auto">
          <a:xfrm>
            <a:off x="5334000" y="5581651"/>
            <a:ext cx="2209800" cy="523875"/>
          </a:xfrm>
          <a:prstGeom prst="rect">
            <a:avLst/>
          </a:prstGeom>
          <a:noFill/>
          <a:ln>
            <a:noFill/>
          </a:ln>
          <a:effectLst/>
          <a:extLst/>
        </p:spPr>
        <p:txBody>
          <a:bodyPr>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defRPr/>
            </a:pPr>
            <a:endParaRPr lang="en-US" sz="2800">
              <a:latin typeface="+mj-lt"/>
              <a:cs typeface="Times New Roman" pitchFamily="18" charset="0"/>
            </a:endParaRPr>
          </a:p>
        </p:txBody>
      </p:sp>
      <p:sp>
        <p:nvSpPr>
          <p:cNvPr id="96262" name="Text Box 205"/>
          <p:cNvSpPr txBox="1">
            <a:spLocks noChangeArrowheads="1"/>
          </p:cNvSpPr>
          <p:nvPr/>
        </p:nvSpPr>
        <p:spPr bwMode="auto">
          <a:xfrm>
            <a:off x="5353050" y="5905501"/>
            <a:ext cx="2209800" cy="523875"/>
          </a:xfrm>
          <a:prstGeom prst="rect">
            <a:avLst/>
          </a:prstGeom>
          <a:noFill/>
          <a:ln>
            <a:noFill/>
          </a:ln>
          <a:effectLst/>
          <a:extLst/>
        </p:spPr>
        <p:txBody>
          <a:bodyPr>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defRPr/>
            </a:pPr>
            <a:endParaRPr lang="en-US" sz="2800">
              <a:latin typeface="+mj-lt"/>
              <a:cs typeface="Times New Roman" pitchFamily="18" charset="0"/>
            </a:endParaRPr>
          </a:p>
        </p:txBody>
      </p:sp>
      <p:sp>
        <p:nvSpPr>
          <p:cNvPr id="96263" name="Text Box 120"/>
          <p:cNvSpPr txBox="1">
            <a:spLocks noChangeArrowheads="1"/>
          </p:cNvSpPr>
          <p:nvPr/>
        </p:nvSpPr>
        <p:spPr bwMode="auto">
          <a:xfrm>
            <a:off x="7353300" y="6491289"/>
            <a:ext cx="990600" cy="523875"/>
          </a:xfrm>
          <a:prstGeom prst="rect">
            <a:avLst/>
          </a:prstGeom>
          <a:noFill/>
          <a:ln>
            <a:noFill/>
          </a:ln>
          <a:effectLst/>
          <a:extLst/>
        </p:spPr>
        <p:txBody>
          <a:bodyPr>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eaLnBrk="1" hangingPunct="1">
              <a:spcBef>
                <a:spcPct val="50000"/>
              </a:spcBef>
              <a:defRPr/>
            </a:pPr>
            <a:endParaRPr lang="en-US" sz="2800">
              <a:latin typeface="+mj-lt"/>
              <a:cs typeface="Times New Roman" pitchFamily="18" charset="0"/>
            </a:endParaRPr>
          </a:p>
        </p:txBody>
      </p:sp>
      <p:sp>
        <p:nvSpPr>
          <p:cNvPr id="72019" name="Rectangle 339"/>
          <p:cNvSpPr>
            <a:spLocks noChangeArrowheads="1"/>
          </p:cNvSpPr>
          <p:nvPr/>
        </p:nvSpPr>
        <p:spPr bwMode="auto">
          <a:xfrm>
            <a:off x="4224339" y="188913"/>
            <a:ext cx="3963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3600" b="1" i="1">
                <a:latin typeface="Times New Roman" panose="02020603050405020304" pitchFamily="18" charset="0"/>
                <a:cs typeface="Times New Roman" panose="02020603050405020304" pitchFamily="18" charset="0"/>
              </a:rPr>
              <a:t>Có thể em chưa biết</a:t>
            </a:r>
          </a:p>
        </p:txBody>
      </p:sp>
      <p:sp>
        <p:nvSpPr>
          <p:cNvPr id="72020" name="Rectangle 340"/>
          <p:cNvSpPr>
            <a:spLocks noChangeArrowheads="1"/>
          </p:cNvSpPr>
          <p:nvPr/>
        </p:nvSpPr>
        <p:spPr bwMode="auto">
          <a:xfrm>
            <a:off x="1283439" y="977692"/>
            <a:ext cx="10146661"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514350" indent="-514350" algn="just" eaLnBrk="1" hangingPunct="1">
              <a:buFont typeface="+mj-lt"/>
              <a:buAutoNum type="arabicPeriod"/>
            </a:pPr>
            <a:r>
              <a:rPr lang="en-US" altLang="vi-VN" sz="2800" i="1" dirty="0" smtClean="0">
                <a:latin typeface="Times New Roman" panose="02020603050405020304" pitchFamily="18" charset="0"/>
                <a:cs typeface="Times New Roman" panose="02020603050405020304" pitchFamily="18" charset="0"/>
              </a:rPr>
              <a:t>Khi cuộn dây dẫn kín quay trong từ trường thì dòng điện cảm ứng trong cuộn dây đổi chiều đều đặn mỗi vòng quay hai lần. Số vòng quay trong một giây của cuộn dây gọi là tần số của dòng điện xoay chiều, đo bằng đơn vị héc, </a:t>
            </a:r>
            <a:r>
              <a:rPr lang="en-US" altLang="vi-VN" sz="2800" i="1" smtClean="0">
                <a:latin typeface="Times New Roman" panose="02020603050405020304" pitchFamily="18" charset="0"/>
                <a:cs typeface="Times New Roman" panose="02020603050405020304" pitchFamily="18" charset="0"/>
              </a:rPr>
              <a:t>kí hiệu Hz</a:t>
            </a:r>
            <a:r>
              <a:rPr lang="en-US" altLang="vi-VN" sz="2800" i="1" dirty="0" smtClean="0">
                <a:latin typeface="Times New Roman" panose="02020603050405020304" pitchFamily="18" charset="0"/>
                <a:cs typeface="Times New Roman" panose="02020603050405020304" pitchFamily="18" charset="0"/>
              </a:rPr>
              <a:t>. Ở nước ta, dòng điện trên lưới điện quốc gia được đưa vào ổ lấy điện trong nhà là dòng điện xoay chiều có tần số 50Hz.</a:t>
            </a:r>
          </a:p>
          <a:p>
            <a:pPr marL="514350" indent="-514350" algn="just" eaLnBrk="1" hangingPunct="1">
              <a:buFont typeface="+mj-lt"/>
              <a:buAutoNum type="arabicPeriod"/>
            </a:pPr>
            <a:r>
              <a:rPr lang="en-US" altLang="vi-VN" sz="2800" i="1" dirty="0" smtClean="0">
                <a:latin typeface="Times New Roman" panose="02020603050405020304" pitchFamily="18" charset="0"/>
                <a:cs typeface="Times New Roman" panose="02020603050405020304" pitchFamily="18" charset="0"/>
              </a:rPr>
              <a:t>Trên các dụng cụ sử dụng điện thường có ghi AC 220V, AC là chữ viết tắt của từ tiếng Anh alternating currentcos nghĩa là dòng điện xoay chiều, hoặc ghi DC là chữ viết tắt của từ diert current có nghĩa là dòng điện không đổi một chiều</a:t>
            </a:r>
          </a:p>
          <a:p>
            <a:pPr marL="514350" indent="-514350" algn="just" eaLnBrk="1" hangingPunct="1">
              <a:buFont typeface="+mj-lt"/>
              <a:buAutoNum type="arabicPeriod"/>
            </a:pPr>
            <a:r>
              <a:rPr lang="en-US" altLang="vi-VN" sz="2800" i="1" dirty="0" smtClean="0">
                <a:latin typeface="Times New Roman" panose="02020603050405020304" pitchFamily="18" charset="0"/>
                <a:cs typeface="Times New Roman" panose="02020603050405020304" pitchFamily="18" charset="0"/>
              </a:rPr>
              <a:t>Các công thức về dòng điện một chiều có thể áp dụng cho một số dụng cụ thông thường dùng dòng điện xoay chiều.</a:t>
            </a:r>
          </a:p>
          <a:p>
            <a:pPr algn="just" eaLnBrk="1" hangingPunct="1"/>
            <a:endParaRPr lang="en-US" altLang="vi-VN"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08720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2019"/>
                                        </p:tgtEl>
                                        <p:attrNameLst>
                                          <p:attrName>style.visibility</p:attrName>
                                        </p:attrNameLst>
                                      </p:cBhvr>
                                      <p:to>
                                        <p:strVal val="visible"/>
                                      </p:to>
                                    </p:set>
                                    <p:animEffect transition="in" filter="circle(in)">
                                      <p:cBhvr>
                                        <p:cTn id="7" dur="900"/>
                                        <p:tgtEl>
                                          <p:spTgt spid="72019"/>
                                        </p:tgtEl>
                                      </p:cBhvr>
                                    </p:animEffect>
                                  </p:childTnLst>
                                </p:cTn>
                              </p:par>
                              <p:par>
                                <p:cTn id="8" presetID="1" presetClass="entr" presetSubtype="0" fill="hold" nodeType="withEffect">
                                  <p:stCondLst>
                                    <p:cond delay="800"/>
                                  </p:stCondLst>
                                  <p:childTnLst>
                                    <p:set>
                                      <p:cBhvr>
                                        <p:cTn id="9" dur="1" fill="hold">
                                          <p:stCondLst>
                                            <p:cond delay="0"/>
                                          </p:stCondLst>
                                        </p:cTn>
                                        <p:tgtEl>
                                          <p:spTgt spid="72020">
                                            <p:txEl>
                                              <p:pRg st="0" end="0"/>
                                            </p:txEl>
                                          </p:spTgt>
                                        </p:tgtEl>
                                        <p:attrNameLst>
                                          <p:attrName>style.visibility</p:attrName>
                                        </p:attrNameLst>
                                      </p:cBhvr>
                                      <p:to>
                                        <p:strVal val="visible"/>
                                      </p:to>
                                    </p:set>
                                  </p:childTnLst>
                                </p:cTn>
                              </p:par>
                              <p:par>
                                <p:cTn id="10" presetID="1" presetClass="entr" presetSubtype="0" fill="hold" nodeType="withEffect">
                                  <p:stCondLst>
                                    <p:cond delay="1300"/>
                                  </p:stCondLst>
                                  <p:childTnLst>
                                    <p:set>
                                      <p:cBhvr>
                                        <p:cTn id="11" dur="1" fill="hold">
                                          <p:stCondLst>
                                            <p:cond delay="0"/>
                                          </p:stCondLst>
                                        </p:cTn>
                                        <p:tgtEl>
                                          <p:spTgt spid="72020">
                                            <p:txEl>
                                              <p:pRg st="1" end="1"/>
                                            </p:txEl>
                                          </p:spTgt>
                                        </p:tgtEl>
                                        <p:attrNameLst>
                                          <p:attrName>style.visibility</p:attrName>
                                        </p:attrNameLst>
                                      </p:cBhvr>
                                      <p:to>
                                        <p:strVal val="visible"/>
                                      </p:to>
                                    </p:set>
                                  </p:childTnLst>
                                </p:cTn>
                              </p:par>
                              <p:par>
                                <p:cTn id="12" presetID="1" presetClass="entr" presetSubtype="0" fill="hold" nodeType="withEffect">
                                  <p:stCondLst>
                                    <p:cond delay="1900"/>
                                  </p:stCondLst>
                                  <p:childTnLst>
                                    <p:set>
                                      <p:cBhvr>
                                        <p:cTn id="13" dur="1" fill="hold">
                                          <p:stCondLst>
                                            <p:cond delay="0"/>
                                          </p:stCondLst>
                                        </p:cTn>
                                        <p:tgtEl>
                                          <p:spTgt spid="720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EJ14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967" y="0"/>
            <a:ext cx="11191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2415652" y="2521059"/>
            <a:ext cx="777922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457200" indent="-457200" algn="l" eaLnBrk="1" hangingPunct="1">
              <a:spcBef>
                <a:spcPct val="50000"/>
              </a:spcBef>
              <a:buFontTx/>
              <a:buChar char="-"/>
            </a:pPr>
            <a:r>
              <a:rPr lang="en-US" altLang="vi-VN" sz="2800" dirty="0" smtClean="0">
                <a:latin typeface="Times New Roman" panose="02020603050405020304" pitchFamily="18" charset="0"/>
              </a:rPr>
              <a:t>Học </a:t>
            </a:r>
            <a:r>
              <a:rPr lang="en-US" altLang="vi-VN" sz="2800" dirty="0">
                <a:latin typeface="Times New Roman" panose="02020603050405020304" pitchFamily="18" charset="0"/>
              </a:rPr>
              <a:t>thuộc bài </a:t>
            </a:r>
            <a:endParaRPr lang="en-US" altLang="vi-VN" sz="2800" dirty="0" smtClean="0">
              <a:latin typeface="Times New Roman" panose="02020603050405020304" pitchFamily="18" charset="0"/>
            </a:endParaRPr>
          </a:p>
          <a:p>
            <a:pPr marL="457200" indent="-457200" algn="l" eaLnBrk="1" hangingPunct="1">
              <a:spcBef>
                <a:spcPct val="50000"/>
              </a:spcBef>
              <a:buFontTx/>
              <a:buChar char="-"/>
            </a:pPr>
            <a:r>
              <a:rPr lang="en-US" altLang="vi-VN" sz="2800" dirty="0" smtClean="0">
                <a:latin typeface="Times New Roman" panose="02020603050405020304" pitchFamily="18" charset="0"/>
              </a:rPr>
              <a:t>Làm </a:t>
            </a:r>
            <a:r>
              <a:rPr lang="en-US" altLang="vi-VN" sz="2800" dirty="0">
                <a:latin typeface="Times New Roman" panose="02020603050405020304" pitchFamily="18" charset="0"/>
              </a:rPr>
              <a:t>các bài tập </a:t>
            </a:r>
            <a:r>
              <a:rPr lang="en-US" altLang="vi-VN" sz="2800" dirty="0" smtClean="0">
                <a:latin typeface="Times New Roman" panose="02020603050405020304" pitchFamily="18" charset="0"/>
              </a:rPr>
              <a:t>SBT.</a:t>
            </a:r>
          </a:p>
          <a:p>
            <a:pPr marL="457200" indent="-457200" algn="l" eaLnBrk="1" hangingPunct="1">
              <a:spcBef>
                <a:spcPct val="50000"/>
              </a:spcBef>
              <a:buFontTx/>
              <a:buChar char="-"/>
            </a:pPr>
            <a:r>
              <a:rPr lang="en-US" altLang="vi-VN" sz="2800" dirty="0" smtClean="0">
                <a:latin typeface="Times New Roman" panose="02020603050405020304" pitchFamily="18" charset="0"/>
              </a:rPr>
              <a:t>Xem </a:t>
            </a:r>
            <a:r>
              <a:rPr lang="en-US" altLang="vi-VN" sz="2800" dirty="0">
                <a:latin typeface="Times New Roman" panose="02020603050405020304" pitchFamily="18" charset="0"/>
              </a:rPr>
              <a:t>trước </a:t>
            </a:r>
            <a:r>
              <a:rPr lang="en-US" altLang="vi-VN" sz="2800" dirty="0" smtClean="0">
                <a:latin typeface="Times New Roman" panose="02020603050405020304" pitchFamily="18" charset="0"/>
              </a:rPr>
              <a:t>bài 34: “Máy phát điện </a:t>
            </a:r>
            <a:r>
              <a:rPr lang="en-US" altLang="vi-VN" sz="2800" dirty="0">
                <a:latin typeface="Times New Roman" panose="02020603050405020304" pitchFamily="18" charset="0"/>
              </a:rPr>
              <a:t>xoay </a:t>
            </a:r>
            <a:r>
              <a:rPr lang="en-US" altLang="vi-VN" sz="2800" dirty="0" smtClean="0">
                <a:latin typeface="Times New Roman" panose="02020603050405020304" pitchFamily="18" charset="0"/>
              </a:rPr>
              <a:t>chiều”.</a:t>
            </a:r>
            <a:endParaRPr lang="en-US" altLang="vi-VN" sz="2800" dirty="0">
              <a:latin typeface="Times New Roman" panose="02020603050405020304" pitchFamily="18" charset="0"/>
            </a:endParaRPr>
          </a:p>
        </p:txBody>
      </p:sp>
      <p:sp>
        <p:nvSpPr>
          <p:cNvPr id="5" name="AutoShape 6"/>
          <p:cNvSpPr>
            <a:spLocks noChangeArrowheads="1"/>
          </p:cNvSpPr>
          <p:nvPr/>
        </p:nvSpPr>
        <p:spPr bwMode="auto">
          <a:xfrm>
            <a:off x="4496997" y="1726335"/>
            <a:ext cx="3968129" cy="609600"/>
          </a:xfrm>
          <a:prstGeom prst="plaque">
            <a:avLst>
              <a:gd name="adj" fmla="val 16667"/>
            </a:avLst>
          </a:prstGeom>
          <a:gradFill rotWithShape="1">
            <a:gsLst>
              <a:gs pos="0">
                <a:srgbClr val="68CE88"/>
              </a:gs>
              <a:gs pos="50000">
                <a:srgbClr val="FFE2A7"/>
              </a:gs>
              <a:gs pos="100000">
                <a:srgbClr val="68CE88"/>
              </a:gs>
            </a:gsLst>
            <a:lin ang="5400000" scaled="1"/>
          </a:gra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vi-VN" b="1" dirty="0" smtClean="0">
                <a:solidFill>
                  <a:srgbClr val="3333FF"/>
                </a:solidFill>
                <a:latin typeface="Times New Roman" panose="02020603050405020304" pitchFamily="18" charset="0"/>
              </a:rPr>
              <a:t>HƯỚNG DẪN VỀ NHÀ</a:t>
            </a:r>
            <a:endParaRPr lang="en-US" altLang="vi-VN" b="1" dirty="0">
              <a:solidFill>
                <a:srgbClr val="FF0000"/>
              </a:solidFill>
            </a:endParaRPr>
          </a:p>
        </p:txBody>
      </p:sp>
    </p:spTree>
    <p:extLst>
      <p:ext uri="{BB962C8B-B14F-4D97-AF65-F5344CB8AC3E}">
        <p14:creationId xmlns:p14="http://schemas.microsoft.com/office/powerpoint/2010/main" val="16280820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5"/>
          <p:cNvSpPr>
            <a:spLocks noChangeArrowheads="1"/>
          </p:cNvSpPr>
          <p:nvPr/>
        </p:nvSpPr>
        <p:spPr bwMode="auto">
          <a:xfrm>
            <a:off x="2164280" y="86646"/>
            <a:ext cx="2243137" cy="609600"/>
          </a:xfrm>
          <a:prstGeom prst="plaque">
            <a:avLst>
              <a:gd name="adj" fmla="val 16667"/>
            </a:avLst>
          </a:prstGeom>
          <a:gradFill rotWithShape="1">
            <a:gsLst>
              <a:gs pos="0">
                <a:srgbClr val="68CE88"/>
              </a:gs>
              <a:gs pos="50000">
                <a:srgbClr val="FFE2A7"/>
              </a:gs>
              <a:gs pos="100000">
                <a:srgbClr val="68CE88"/>
              </a:gs>
            </a:gsLst>
            <a:lin ang="5400000" scaled="1"/>
          </a:gra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altLang="vi-VN" u="sng" dirty="0" smtClean="0">
                <a:solidFill>
                  <a:srgbClr val="0000FF"/>
                </a:solidFill>
              </a:rPr>
              <a:t>ĐẶT VẤN ĐỀ</a:t>
            </a:r>
            <a:endParaRPr lang="en-US" altLang="vi-VN" b="1" dirty="0">
              <a:solidFill>
                <a:srgbClr val="FF0000"/>
              </a:solidFill>
            </a:endParaRPr>
          </a:p>
        </p:txBody>
      </p:sp>
      <p:sp>
        <p:nvSpPr>
          <p:cNvPr id="2" name="Cloud Callout 1"/>
          <p:cNvSpPr/>
          <p:nvPr/>
        </p:nvSpPr>
        <p:spPr>
          <a:xfrm>
            <a:off x="7181184" y="696246"/>
            <a:ext cx="5010816" cy="4526918"/>
          </a:xfrm>
          <a:prstGeom prst="cloudCallout">
            <a:avLst>
              <a:gd name="adj1" fmla="val -45680"/>
              <a:gd name="adj2" fmla="val 104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t>Trên biến thế nguồn có hai chỗ lấy điện ra, một chỗ có kí hiệu DC,  chỗ kia có kí hiệu AC. Các kí hiệu này có ý nghĩa gì?</a:t>
            </a:r>
          </a:p>
        </p:txBody>
      </p:sp>
      <p:pic>
        <p:nvPicPr>
          <p:cNvPr id="5" name="Picture 4"/>
          <p:cNvPicPr>
            <a:picLocks noChangeAspect="1"/>
          </p:cNvPicPr>
          <p:nvPr/>
        </p:nvPicPr>
        <p:blipFill rotWithShape="1">
          <a:blip r:embed="rId2"/>
          <a:srcRect l="35732" t="18126" r="1370" b="25220"/>
          <a:stretch/>
        </p:blipFill>
        <p:spPr>
          <a:xfrm>
            <a:off x="610049" y="1322999"/>
            <a:ext cx="6182436" cy="4703728"/>
          </a:xfrm>
          <a:prstGeom prst="rect">
            <a:avLst/>
          </a:prstGeom>
        </p:spPr>
      </p:pic>
      <p:cxnSp>
        <p:nvCxnSpPr>
          <p:cNvPr id="6" name="Straight Connector 5"/>
          <p:cNvCxnSpPr/>
          <p:nvPr/>
        </p:nvCxnSpPr>
        <p:spPr>
          <a:xfrm flipH="1">
            <a:off x="3285849" y="2677904"/>
            <a:ext cx="4264203" cy="203264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5341749" y="2677904"/>
            <a:ext cx="2208303" cy="18663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30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2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62" descr="background_1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96536" y="1871626"/>
            <a:ext cx="10084443" cy="395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6"/>
          <p:cNvSpPr txBox="1">
            <a:spLocks noChangeArrowheads="1"/>
          </p:cNvSpPr>
          <p:nvPr/>
        </p:nvSpPr>
        <p:spPr bwMode="auto">
          <a:xfrm>
            <a:off x="4840941" y="394298"/>
            <a:ext cx="2563812" cy="769441"/>
          </a:xfrm>
          <a:prstGeom prst="rect">
            <a:avLst/>
          </a:prstGeom>
          <a:noFill/>
          <a:ln w="9525">
            <a:noFill/>
            <a:miter lim="800000"/>
            <a:headEnd/>
            <a:tailEnd/>
          </a:ln>
          <a:effectLst/>
        </p:spPr>
        <p:txBody>
          <a:bodyPr>
            <a:spAutoFit/>
          </a:bodyPr>
          <a:lstStyle/>
          <a:p>
            <a:pPr algn="l">
              <a:spcBef>
                <a:spcPct val="50000"/>
              </a:spcBef>
              <a:defRPr/>
            </a:pPr>
            <a:r>
              <a:rPr lang="en-US" sz="4400" b="1" i="1" dirty="0" smtClean="0">
                <a:solidFill>
                  <a:srgbClr val="FF0000"/>
                </a:solidFill>
                <a:effectLst>
                  <a:outerShdw blurRad="38100" dist="38100" dir="2700000" algn="tl">
                    <a:srgbClr val="C0C0C0"/>
                  </a:outerShdw>
                </a:effectLst>
                <a:latin typeface="Arial" charset="0"/>
                <a:cs typeface="Arial" charset="0"/>
              </a:rPr>
              <a:t>Tiết 39:</a:t>
            </a:r>
            <a:endParaRPr lang="en-US" sz="4400" b="1" i="1" dirty="0">
              <a:solidFill>
                <a:srgbClr val="FF0000"/>
              </a:solidFill>
              <a:effectLst>
                <a:outerShdw blurRad="38100" dist="38100" dir="2700000" algn="tl">
                  <a:srgbClr val="C0C0C0"/>
                </a:outerShdw>
              </a:effectLst>
              <a:latin typeface="Arial" charset="0"/>
              <a:cs typeface="Arial" charset="0"/>
            </a:endParaRPr>
          </a:p>
        </p:txBody>
      </p:sp>
      <p:sp>
        <p:nvSpPr>
          <p:cNvPr id="3079" name="Text Box 7"/>
          <p:cNvSpPr txBox="1">
            <a:spLocks noChangeArrowheads="1"/>
          </p:cNvSpPr>
          <p:nvPr/>
        </p:nvSpPr>
        <p:spPr bwMode="auto">
          <a:xfrm>
            <a:off x="1296536" y="1163739"/>
            <a:ext cx="9009105" cy="707886"/>
          </a:xfrm>
          <a:prstGeom prst="rect">
            <a:avLst/>
          </a:prstGeom>
          <a:noFill/>
          <a:ln w="9525">
            <a:noFill/>
            <a:miter lim="800000"/>
            <a:headEnd/>
            <a:tailEnd/>
          </a:ln>
          <a:effectLst/>
        </p:spPr>
        <p:txBody>
          <a:bodyPr wrap="square">
            <a:spAutoFit/>
          </a:bodyPr>
          <a:lstStyle/>
          <a:p>
            <a:pPr algn="ctr">
              <a:spcBef>
                <a:spcPct val="50000"/>
              </a:spcBef>
            </a:pPr>
            <a:r>
              <a:rPr lang="en-US" sz="4000" b="1" dirty="0" smtClean="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DÒNG ĐIỆN XOAY CHIỀU</a:t>
            </a:r>
            <a:endParaRPr lang="en-US" sz="4000" b="1" dirty="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 name="Picture 1"/>
          <p:cNvPicPr>
            <a:picLocks noChangeAspect="1"/>
          </p:cNvPicPr>
          <p:nvPr/>
        </p:nvPicPr>
        <p:blipFill rotWithShape="1">
          <a:blip r:embed="rId4"/>
          <a:srcRect l="35732" t="18126" r="1370" b="25220"/>
          <a:stretch/>
        </p:blipFill>
        <p:spPr>
          <a:xfrm>
            <a:off x="3493827" y="2464861"/>
            <a:ext cx="6182436" cy="3235716"/>
          </a:xfrm>
          <a:prstGeom prst="rect">
            <a:avLst/>
          </a:prstGeom>
        </p:spPr>
      </p:pic>
    </p:spTree>
    <p:extLst>
      <p:ext uri="{BB962C8B-B14F-4D97-AF65-F5344CB8AC3E}">
        <p14:creationId xmlns:p14="http://schemas.microsoft.com/office/powerpoint/2010/main" val="2212294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35"/>
          <p:cNvSpPr>
            <a:spLocks noChangeArrowheads="1"/>
          </p:cNvSpPr>
          <p:nvPr/>
        </p:nvSpPr>
        <p:spPr bwMode="auto">
          <a:xfrm rot="20820323">
            <a:off x="6863819" y="3574234"/>
            <a:ext cx="146050" cy="381000"/>
          </a:xfrm>
          <a:prstGeom prst="ellipse">
            <a:avLst/>
          </a:prstGeom>
          <a:solidFill>
            <a:srgbClr val="66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 name="Oval 236"/>
          <p:cNvSpPr>
            <a:spLocks noChangeArrowheads="1"/>
          </p:cNvSpPr>
          <p:nvPr/>
        </p:nvSpPr>
        <p:spPr bwMode="auto">
          <a:xfrm rot="20820323">
            <a:off x="6632111" y="3775503"/>
            <a:ext cx="146050" cy="381000"/>
          </a:xfrm>
          <a:prstGeom prst="ellipse">
            <a:avLst/>
          </a:prstGeom>
          <a:solidFill>
            <a:srgbClr val="FF0000"/>
          </a:solidFill>
          <a:ln>
            <a:noFill/>
          </a:ln>
          <a:effectLst/>
          <a:extLst/>
        </p:spPr>
        <p:txBody>
          <a:bodyPr wrap="none" anchor="ctr"/>
          <a:lstStyle/>
          <a:p>
            <a:endParaRPr lang="vi-VN"/>
          </a:p>
        </p:txBody>
      </p:sp>
      <p:grpSp>
        <p:nvGrpSpPr>
          <p:cNvPr id="6" name="Group 5"/>
          <p:cNvGrpSpPr/>
          <p:nvPr/>
        </p:nvGrpSpPr>
        <p:grpSpPr>
          <a:xfrm>
            <a:off x="6227305" y="3780640"/>
            <a:ext cx="3810000" cy="2309813"/>
            <a:chOff x="6120329" y="2285608"/>
            <a:chExt cx="3810000" cy="2309813"/>
          </a:xfrm>
        </p:grpSpPr>
        <p:sp>
          <p:nvSpPr>
            <p:cNvPr id="7" name="Text Box 8"/>
            <p:cNvSpPr txBox="1">
              <a:spLocks noChangeArrowheads="1"/>
            </p:cNvSpPr>
            <p:nvPr/>
          </p:nvSpPr>
          <p:spPr bwMode="auto">
            <a:xfrm>
              <a:off x="6579116" y="3047608"/>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solidFill>
                    <a:srgbClr val="0000FF"/>
                  </a:solidFill>
                  <a:latin typeface="Times New Roman" panose="02020603050405020304" pitchFamily="18" charset="0"/>
                </a:rPr>
                <a:t>C2:</a:t>
              </a:r>
            </a:p>
          </p:txBody>
        </p:sp>
        <p:sp>
          <p:nvSpPr>
            <p:cNvPr id="8" name="AutoShape 234"/>
            <p:cNvSpPr>
              <a:spLocks noChangeArrowheads="1"/>
            </p:cNvSpPr>
            <p:nvPr/>
          </p:nvSpPr>
          <p:spPr bwMode="auto">
            <a:xfrm>
              <a:off x="6120329" y="3514334"/>
              <a:ext cx="3810000" cy="1081087"/>
            </a:xfrm>
            <a:prstGeom prst="parallelogram">
              <a:avLst>
                <a:gd name="adj" fmla="val 104340"/>
              </a:avLst>
            </a:prstGeom>
            <a:gradFill rotWithShape="1">
              <a:gsLst>
                <a:gs pos="0">
                  <a:srgbClr val="00CC99">
                    <a:gamma/>
                    <a:tint val="0"/>
                    <a:invGamma/>
                  </a:srgbClr>
                </a:gs>
                <a:gs pos="100000">
                  <a:srgbClr val="00CC99"/>
                </a:gs>
              </a:gsLst>
              <a:lin ang="5400000" scaled="1"/>
            </a:gradFill>
            <a:ln w="5715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 name="Rectangle 237"/>
            <p:cNvSpPr>
              <a:spLocks noChangeArrowheads="1"/>
            </p:cNvSpPr>
            <p:nvPr/>
          </p:nvSpPr>
          <p:spPr bwMode="auto">
            <a:xfrm rot="20820323">
              <a:off x="6467991" y="2590409"/>
              <a:ext cx="342900" cy="1095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0" name="Rectangle 238"/>
            <p:cNvSpPr>
              <a:spLocks noChangeArrowheads="1"/>
            </p:cNvSpPr>
            <p:nvPr/>
          </p:nvSpPr>
          <p:spPr bwMode="auto">
            <a:xfrm rot="20820323">
              <a:off x="6688654" y="2390384"/>
              <a:ext cx="342900" cy="1095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1" name="Freeform 239" descr="Small grid"/>
            <p:cNvSpPr>
              <a:spLocks/>
            </p:cNvSpPr>
            <p:nvPr/>
          </p:nvSpPr>
          <p:spPr bwMode="auto">
            <a:xfrm>
              <a:off x="6515616" y="2285608"/>
              <a:ext cx="609600" cy="2133600"/>
            </a:xfrm>
            <a:custGeom>
              <a:avLst/>
              <a:gdLst>
                <a:gd name="T0" fmla="*/ 192 w 384"/>
                <a:gd name="T1" fmla="*/ 1152 h 1344"/>
                <a:gd name="T2" fmla="*/ 0 w 384"/>
                <a:gd name="T3" fmla="*/ 1344 h 1344"/>
                <a:gd name="T4" fmla="*/ 0 w 384"/>
                <a:gd name="T5" fmla="*/ 336 h 1344"/>
                <a:gd name="T6" fmla="*/ 384 w 384"/>
                <a:gd name="T7" fmla="*/ 0 h 1344"/>
                <a:gd name="T8" fmla="*/ 384 w 384"/>
                <a:gd name="T9" fmla="*/ 192 h 1344"/>
                <a:gd name="T10" fmla="*/ 144 w 384"/>
                <a:gd name="T11" fmla="*/ 420 h 1344"/>
                <a:gd name="T12" fmla="*/ 192 w 384"/>
                <a:gd name="T13" fmla="*/ 1152 h 1344"/>
              </a:gdLst>
              <a:ahLst/>
              <a:cxnLst>
                <a:cxn ang="0">
                  <a:pos x="T0" y="T1"/>
                </a:cxn>
                <a:cxn ang="0">
                  <a:pos x="T2" y="T3"/>
                </a:cxn>
                <a:cxn ang="0">
                  <a:pos x="T4" y="T5"/>
                </a:cxn>
                <a:cxn ang="0">
                  <a:pos x="T6" y="T7"/>
                </a:cxn>
                <a:cxn ang="0">
                  <a:pos x="T8" y="T9"/>
                </a:cxn>
                <a:cxn ang="0">
                  <a:pos x="T10" y="T11"/>
                </a:cxn>
                <a:cxn ang="0">
                  <a:pos x="T12" y="T13"/>
                </a:cxn>
              </a:cxnLst>
              <a:rect l="0" t="0" r="r" b="b"/>
              <a:pathLst>
                <a:path w="384" h="1344">
                  <a:moveTo>
                    <a:pt x="192" y="1152"/>
                  </a:moveTo>
                  <a:lnTo>
                    <a:pt x="0" y="1344"/>
                  </a:lnTo>
                  <a:lnTo>
                    <a:pt x="0" y="336"/>
                  </a:lnTo>
                  <a:lnTo>
                    <a:pt x="384" y="0"/>
                  </a:lnTo>
                  <a:lnTo>
                    <a:pt x="384" y="192"/>
                  </a:lnTo>
                  <a:lnTo>
                    <a:pt x="144" y="420"/>
                  </a:lnTo>
                  <a:lnTo>
                    <a:pt x="192" y="1152"/>
                  </a:lnTo>
                  <a:close/>
                </a:path>
              </a:pathLst>
            </a:custGeom>
            <a:pattFill prst="smGrid">
              <a:fgClr>
                <a:schemeClr val="bg1"/>
              </a:fgClr>
              <a:bgClr>
                <a:srgbClr val="525252"/>
              </a:bgClr>
            </a:pattFill>
            <a:ln w="19050" cmpd="sng">
              <a:solidFill>
                <a:schemeClr val="tx1"/>
              </a:solidFill>
              <a:round/>
              <a:headEnd/>
              <a:tailEnd/>
            </a:ln>
            <a:effectLst/>
            <a:extLst>
              <a:ext uri="{AF507438-7753-43E0-B8FC-AC1667EBCBE1}">
                <a14:hiddenEffects xmlns:a14="http://schemas.microsoft.com/office/drawing/2010/main">
                  <a:effectLst>
                    <a:outerShdw dist="12700" dir="16200000" algn="ctr" rotWithShape="0">
                      <a:schemeClr val="bg1">
                        <a:alpha val="50000"/>
                      </a:schemeClr>
                    </a:outerShdw>
                  </a:effectLst>
                </a14:hiddenEffects>
              </a:ext>
            </a:extLst>
          </p:spPr>
          <p:txBody>
            <a:bodyPr/>
            <a:lstStyle/>
            <a:p>
              <a:endParaRPr lang="vi-VN"/>
            </a:p>
          </p:txBody>
        </p:sp>
        <p:sp>
          <p:nvSpPr>
            <p:cNvPr id="12" name="Freeform 240"/>
            <p:cNvSpPr>
              <a:spLocks/>
            </p:cNvSpPr>
            <p:nvPr/>
          </p:nvSpPr>
          <p:spPr bwMode="auto">
            <a:xfrm>
              <a:off x="7077591" y="2614220"/>
              <a:ext cx="2057400" cy="1143000"/>
            </a:xfrm>
            <a:custGeom>
              <a:avLst/>
              <a:gdLst>
                <a:gd name="T0" fmla="*/ 0 w 1296"/>
                <a:gd name="T1" fmla="*/ 0 h 720"/>
                <a:gd name="T2" fmla="*/ 0 w 1296"/>
                <a:gd name="T3" fmla="*/ 720 h 720"/>
                <a:gd name="T4" fmla="*/ 1296 w 1296"/>
                <a:gd name="T5" fmla="*/ 720 h 720"/>
                <a:gd name="T6" fmla="*/ 1296 w 1296"/>
                <a:gd name="T7" fmla="*/ 0 h 720"/>
              </a:gdLst>
              <a:ahLst/>
              <a:cxnLst>
                <a:cxn ang="0">
                  <a:pos x="T0" y="T1"/>
                </a:cxn>
                <a:cxn ang="0">
                  <a:pos x="T2" y="T3"/>
                </a:cxn>
                <a:cxn ang="0">
                  <a:pos x="T4" y="T5"/>
                </a:cxn>
                <a:cxn ang="0">
                  <a:pos x="T6" y="T7"/>
                </a:cxn>
              </a:cxnLst>
              <a:rect l="0" t="0" r="r" b="b"/>
              <a:pathLst>
                <a:path w="1296" h="720">
                  <a:moveTo>
                    <a:pt x="0" y="0"/>
                  </a:moveTo>
                  <a:lnTo>
                    <a:pt x="0" y="720"/>
                  </a:lnTo>
                  <a:lnTo>
                    <a:pt x="1296" y="720"/>
                  </a:lnTo>
                  <a:lnTo>
                    <a:pt x="1296" y="0"/>
                  </a:lnTo>
                </a:path>
              </a:pathLst>
            </a:custGeom>
            <a:gradFill rotWithShape="1">
              <a:gsLst>
                <a:gs pos="0">
                  <a:srgbClr val="B2B2B2"/>
                </a:gs>
                <a:gs pos="100000">
                  <a:srgbClr val="B2B2B2">
                    <a:gamma/>
                    <a:shade val="46275"/>
                    <a:invGamma/>
                  </a:srgbClr>
                </a:gs>
              </a:gsLst>
              <a:lin ang="5400000" scaled="1"/>
            </a:gra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 name="Freeform 241"/>
            <p:cNvSpPr>
              <a:spLocks/>
            </p:cNvSpPr>
            <p:nvPr/>
          </p:nvSpPr>
          <p:spPr bwMode="auto">
            <a:xfrm>
              <a:off x="6648967" y="2595171"/>
              <a:ext cx="2619375" cy="371475"/>
            </a:xfrm>
            <a:custGeom>
              <a:avLst/>
              <a:gdLst>
                <a:gd name="T0" fmla="*/ 1650 w 1650"/>
                <a:gd name="T1" fmla="*/ 0 h 234"/>
                <a:gd name="T2" fmla="*/ 258 w 1650"/>
                <a:gd name="T3" fmla="*/ 0 h 234"/>
                <a:gd name="T4" fmla="*/ 0 w 1650"/>
                <a:gd name="T5" fmla="*/ 234 h 234"/>
                <a:gd name="T6" fmla="*/ 1308 w 1650"/>
                <a:gd name="T7" fmla="*/ 234 h 234"/>
                <a:gd name="T8" fmla="*/ 1590 w 1650"/>
                <a:gd name="T9" fmla="*/ 0 h 234"/>
              </a:gdLst>
              <a:ahLst/>
              <a:cxnLst>
                <a:cxn ang="0">
                  <a:pos x="T0" y="T1"/>
                </a:cxn>
                <a:cxn ang="0">
                  <a:pos x="T2" y="T3"/>
                </a:cxn>
                <a:cxn ang="0">
                  <a:pos x="T4" y="T5"/>
                </a:cxn>
                <a:cxn ang="0">
                  <a:pos x="T6" y="T7"/>
                </a:cxn>
                <a:cxn ang="0">
                  <a:pos x="T8" y="T9"/>
                </a:cxn>
              </a:cxnLst>
              <a:rect l="0" t="0" r="r" b="b"/>
              <a:pathLst>
                <a:path w="1650" h="234">
                  <a:moveTo>
                    <a:pt x="1650" y="0"/>
                  </a:moveTo>
                  <a:lnTo>
                    <a:pt x="258" y="0"/>
                  </a:lnTo>
                  <a:lnTo>
                    <a:pt x="0" y="234"/>
                  </a:lnTo>
                  <a:lnTo>
                    <a:pt x="1308" y="234"/>
                  </a:lnTo>
                  <a:lnTo>
                    <a:pt x="1590" y="0"/>
                  </a:lnTo>
                </a:path>
              </a:pathLst>
            </a:custGeom>
            <a:solidFill>
              <a:srgbClr val="B2B2B2"/>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Line 242"/>
            <p:cNvSpPr>
              <a:spLocks noChangeShapeType="1"/>
            </p:cNvSpPr>
            <p:nvPr/>
          </p:nvSpPr>
          <p:spPr bwMode="auto">
            <a:xfrm>
              <a:off x="6953766" y="2676133"/>
              <a:ext cx="15240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 name="Line 243"/>
            <p:cNvSpPr>
              <a:spLocks noChangeShapeType="1"/>
            </p:cNvSpPr>
            <p:nvPr/>
          </p:nvSpPr>
          <p:spPr bwMode="auto">
            <a:xfrm flipV="1">
              <a:off x="7106166" y="2599933"/>
              <a:ext cx="76200" cy="762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 name="Line 244"/>
            <p:cNvSpPr>
              <a:spLocks noChangeShapeType="1"/>
            </p:cNvSpPr>
            <p:nvPr/>
          </p:nvSpPr>
          <p:spPr bwMode="auto">
            <a:xfrm flipH="1">
              <a:off x="6839466" y="2593583"/>
              <a:ext cx="381000" cy="381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 name="Line 245"/>
            <p:cNvSpPr>
              <a:spLocks noChangeShapeType="1"/>
            </p:cNvSpPr>
            <p:nvPr/>
          </p:nvSpPr>
          <p:spPr bwMode="auto">
            <a:xfrm flipH="1">
              <a:off x="6896616" y="2587233"/>
              <a:ext cx="381000" cy="381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 name="Line 246"/>
            <p:cNvSpPr>
              <a:spLocks noChangeShapeType="1"/>
            </p:cNvSpPr>
            <p:nvPr/>
          </p:nvSpPr>
          <p:spPr bwMode="auto">
            <a:xfrm flipH="1">
              <a:off x="6953766" y="2587233"/>
              <a:ext cx="381000" cy="381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9" name="Group 247"/>
            <p:cNvGrpSpPr>
              <a:grpSpLocks/>
            </p:cNvGrpSpPr>
            <p:nvPr/>
          </p:nvGrpSpPr>
          <p:grpSpPr bwMode="auto">
            <a:xfrm>
              <a:off x="7004566" y="2587233"/>
              <a:ext cx="495300" cy="387350"/>
              <a:chOff x="2088" y="2536"/>
              <a:chExt cx="312" cy="244"/>
            </a:xfrm>
          </p:grpSpPr>
          <p:sp>
            <p:nvSpPr>
              <p:cNvPr id="110" name="Line 248"/>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1" name="Line 249"/>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 name="Line 250"/>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0" name="Group 251"/>
            <p:cNvGrpSpPr>
              <a:grpSpLocks/>
            </p:cNvGrpSpPr>
            <p:nvPr/>
          </p:nvGrpSpPr>
          <p:grpSpPr bwMode="auto">
            <a:xfrm>
              <a:off x="7169666" y="2587233"/>
              <a:ext cx="495300" cy="387350"/>
              <a:chOff x="2088" y="2536"/>
              <a:chExt cx="312" cy="244"/>
            </a:xfrm>
          </p:grpSpPr>
          <p:sp>
            <p:nvSpPr>
              <p:cNvPr id="107" name="Line 252"/>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8" name="Line 253"/>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Line 254"/>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1" name="Group 255"/>
            <p:cNvGrpSpPr>
              <a:grpSpLocks/>
            </p:cNvGrpSpPr>
            <p:nvPr/>
          </p:nvGrpSpPr>
          <p:grpSpPr bwMode="auto">
            <a:xfrm>
              <a:off x="7334766" y="2587233"/>
              <a:ext cx="495300" cy="387350"/>
              <a:chOff x="2088" y="2536"/>
              <a:chExt cx="312" cy="244"/>
            </a:xfrm>
          </p:grpSpPr>
          <p:sp>
            <p:nvSpPr>
              <p:cNvPr id="104" name="Line 256"/>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5" name="Line 257"/>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6" name="Line 258"/>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2" name="Group 259"/>
            <p:cNvGrpSpPr>
              <a:grpSpLocks/>
            </p:cNvGrpSpPr>
            <p:nvPr/>
          </p:nvGrpSpPr>
          <p:grpSpPr bwMode="auto">
            <a:xfrm>
              <a:off x="6791841" y="2779320"/>
              <a:ext cx="190500" cy="185738"/>
              <a:chOff x="1946" y="2181"/>
              <a:chExt cx="120" cy="117"/>
            </a:xfrm>
          </p:grpSpPr>
          <p:sp>
            <p:nvSpPr>
              <p:cNvPr id="102" name="Line 260"/>
              <p:cNvSpPr>
                <a:spLocks noChangeShapeType="1"/>
              </p:cNvSpPr>
              <p:nvPr/>
            </p:nvSpPr>
            <p:spPr bwMode="auto">
              <a:xfrm flipH="1">
                <a:off x="1946" y="2181"/>
                <a:ext cx="120" cy="117"/>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3" name="Line 261"/>
              <p:cNvSpPr>
                <a:spLocks noChangeShapeType="1"/>
              </p:cNvSpPr>
              <p:nvPr/>
            </p:nvSpPr>
            <p:spPr bwMode="auto">
              <a:xfrm flipH="1">
                <a:off x="1985" y="2182"/>
                <a:ext cx="81"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3" name="Line 262"/>
            <p:cNvSpPr>
              <a:spLocks noChangeShapeType="1"/>
            </p:cNvSpPr>
            <p:nvPr/>
          </p:nvSpPr>
          <p:spPr bwMode="auto">
            <a:xfrm>
              <a:off x="6606104" y="2595170"/>
              <a:ext cx="76200" cy="762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 name="Line 263"/>
            <p:cNvSpPr>
              <a:spLocks noChangeShapeType="1"/>
            </p:cNvSpPr>
            <p:nvPr/>
          </p:nvSpPr>
          <p:spPr bwMode="auto">
            <a:xfrm>
              <a:off x="6680716" y="2579295"/>
              <a:ext cx="25400" cy="7143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5" name="Rectangle 264"/>
            <p:cNvSpPr>
              <a:spLocks noChangeArrowheads="1"/>
            </p:cNvSpPr>
            <p:nvPr/>
          </p:nvSpPr>
          <p:spPr bwMode="auto">
            <a:xfrm rot="20820323">
              <a:off x="6718817" y="2339584"/>
              <a:ext cx="244475" cy="53975"/>
            </a:xfrm>
            <a:prstGeom prst="rect">
              <a:avLst/>
            </a:prstGeom>
            <a:solidFill>
              <a:schemeClr val="tx1"/>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 name="Line 265"/>
            <p:cNvSpPr>
              <a:spLocks noChangeShapeType="1"/>
            </p:cNvSpPr>
            <p:nvPr/>
          </p:nvSpPr>
          <p:spPr bwMode="auto">
            <a:xfrm>
              <a:off x="6820416" y="2390383"/>
              <a:ext cx="0" cy="1524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7" name="Line 266"/>
            <p:cNvSpPr>
              <a:spLocks noChangeShapeType="1"/>
            </p:cNvSpPr>
            <p:nvPr/>
          </p:nvSpPr>
          <p:spPr bwMode="auto">
            <a:xfrm>
              <a:off x="6887091" y="2352283"/>
              <a:ext cx="0" cy="1524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 name="Rectangle 267"/>
            <p:cNvSpPr>
              <a:spLocks noChangeArrowheads="1"/>
            </p:cNvSpPr>
            <p:nvPr/>
          </p:nvSpPr>
          <p:spPr bwMode="auto">
            <a:xfrm rot="20820323">
              <a:off x="6515617" y="2549134"/>
              <a:ext cx="244475" cy="53975"/>
            </a:xfrm>
            <a:prstGeom prst="rect">
              <a:avLst/>
            </a:prstGeom>
            <a:solidFill>
              <a:srgbClr val="FF33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9" name="Oval 268"/>
            <p:cNvSpPr>
              <a:spLocks noChangeArrowheads="1"/>
            </p:cNvSpPr>
            <p:nvPr/>
          </p:nvSpPr>
          <p:spPr bwMode="auto">
            <a:xfrm flipH="1" flipV="1">
              <a:off x="6874391" y="2542783"/>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0" name="Oval 269"/>
            <p:cNvSpPr>
              <a:spLocks noChangeArrowheads="1"/>
            </p:cNvSpPr>
            <p:nvPr/>
          </p:nvSpPr>
          <p:spPr bwMode="auto">
            <a:xfrm flipH="1" flipV="1">
              <a:off x="6709291" y="2692008"/>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1" name="Oval 270"/>
            <p:cNvSpPr>
              <a:spLocks noChangeArrowheads="1"/>
            </p:cNvSpPr>
            <p:nvPr/>
          </p:nvSpPr>
          <p:spPr bwMode="auto">
            <a:xfrm flipH="1" flipV="1">
              <a:off x="6795016" y="2615808"/>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32" name="Group 271"/>
            <p:cNvGrpSpPr>
              <a:grpSpLocks/>
            </p:cNvGrpSpPr>
            <p:nvPr/>
          </p:nvGrpSpPr>
          <p:grpSpPr bwMode="auto">
            <a:xfrm>
              <a:off x="6639442" y="2957120"/>
              <a:ext cx="2619375" cy="1157288"/>
              <a:chOff x="1850" y="2293"/>
              <a:chExt cx="1650" cy="729"/>
            </a:xfrm>
          </p:grpSpPr>
          <p:sp>
            <p:nvSpPr>
              <p:cNvPr id="60" name="Freeform 272"/>
              <p:cNvSpPr>
                <a:spLocks/>
              </p:cNvSpPr>
              <p:nvPr/>
            </p:nvSpPr>
            <p:spPr bwMode="auto">
              <a:xfrm>
                <a:off x="1850" y="2782"/>
                <a:ext cx="1650" cy="234"/>
              </a:xfrm>
              <a:custGeom>
                <a:avLst/>
                <a:gdLst>
                  <a:gd name="T0" fmla="*/ 1650 w 1650"/>
                  <a:gd name="T1" fmla="*/ 0 h 234"/>
                  <a:gd name="T2" fmla="*/ 258 w 1650"/>
                  <a:gd name="T3" fmla="*/ 0 h 234"/>
                  <a:gd name="T4" fmla="*/ 0 w 1650"/>
                  <a:gd name="T5" fmla="*/ 234 h 234"/>
                  <a:gd name="T6" fmla="*/ 1308 w 1650"/>
                  <a:gd name="T7" fmla="*/ 234 h 234"/>
                  <a:gd name="T8" fmla="*/ 1590 w 1650"/>
                  <a:gd name="T9" fmla="*/ 0 h 234"/>
                </a:gdLst>
                <a:ahLst/>
                <a:cxnLst>
                  <a:cxn ang="0">
                    <a:pos x="T0" y="T1"/>
                  </a:cxn>
                  <a:cxn ang="0">
                    <a:pos x="T2" y="T3"/>
                  </a:cxn>
                  <a:cxn ang="0">
                    <a:pos x="T4" y="T5"/>
                  </a:cxn>
                  <a:cxn ang="0">
                    <a:pos x="T6" y="T7"/>
                  </a:cxn>
                  <a:cxn ang="0">
                    <a:pos x="T8" y="T9"/>
                  </a:cxn>
                </a:cxnLst>
                <a:rect l="0" t="0" r="r" b="b"/>
                <a:pathLst>
                  <a:path w="1650" h="234">
                    <a:moveTo>
                      <a:pt x="1650" y="0"/>
                    </a:moveTo>
                    <a:lnTo>
                      <a:pt x="258" y="0"/>
                    </a:lnTo>
                    <a:lnTo>
                      <a:pt x="0" y="234"/>
                    </a:lnTo>
                    <a:lnTo>
                      <a:pt x="1308" y="234"/>
                    </a:lnTo>
                    <a:lnTo>
                      <a:pt x="1590" y="0"/>
                    </a:lnTo>
                  </a:path>
                </a:pathLst>
              </a:custGeom>
              <a:gradFill rotWithShape="1">
                <a:gsLst>
                  <a:gs pos="0">
                    <a:srgbClr val="B2B2B2"/>
                  </a:gs>
                  <a:gs pos="100000">
                    <a:srgbClr val="B2B2B2">
                      <a:gamma/>
                      <a:shade val="46275"/>
                      <a:invGamma/>
                    </a:srgbClr>
                  </a:gs>
                </a:gsLst>
                <a:lin ang="0" scaled="1"/>
              </a:gra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1" name="Freeform 273"/>
              <p:cNvSpPr>
                <a:spLocks/>
              </p:cNvSpPr>
              <p:nvPr/>
            </p:nvSpPr>
            <p:spPr bwMode="auto">
              <a:xfrm>
                <a:off x="1856" y="2299"/>
                <a:ext cx="1296" cy="720"/>
              </a:xfrm>
              <a:custGeom>
                <a:avLst/>
                <a:gdLst>
                  <a:gd name="T0" fmla="*/ 0 w 1296"/>
                  <a:gd name="T1" fmla="*/ 0 h 720"/>
                  <a:gd name="T2" fmla="*/ 0 w 1296"/>
                  <a:gd name="T3" fmla="*/ 720 h 720"/>
                  <a:gd name="T4" fmla="*/ 1296 w 1296"/>
                  <a:gd name="T5" fmla="*/ 720 h 720"/>
                  <a:gd name="T6" fmla="*/ 1296 w 1296"/>
                  <a:gd name="T7" fmla="*/ 0 h 720"/>
                </a:gdLst>
                <a:ahLst/>
                <a:cxnLst>
                  <a:cxn ang="0">
                    <a:pos x="T0" y="T1"/>
                  </a:cxn>
                  <a:cxn ang="0">
                    <a:pos x="T2" y="T3"/>
                  </a:cxn>
                  <a:cxn ang="0">
                    <a:pos x="T4" y="T5"/>
                  </a:cxn>
                  <a:cxn ang="0">
                    <a:pos x="T6" y="T7"/>
                  </a:cxn>
                </a:cxnLst>
                <a:rect l="0" t="0" r="r" b="b"/>
                <a:pathLst>
                  <a:path w="1296" h="720">
                    <a:moveTo>
                      <a:pt x="0" y="0"/>
                    </a:moveTo>
                    <a:lnTo>
                      <a:pt x="0" y="720"/>
                    </a:lnTo>
                    <a:lnTo>
                      <a:pt x="1296" y="720"/>
                    </a:lnTo>
                    <a:lnTo>
                      <a:pt x="1296" y="0"/>
                    </a:lnTo>
                  </a:path>
                </a:pathLst>
              </a:custGeom>
              <a:gradFill rotWithShape="1">
                <a:gsLst>
                  <a:gs pos="0">
                    <a:srgbClr val="B2B2B2"/>
                  </a:gs>
                  <a:gs pos="100000">
                    <a:srgbClr val="B2B2B2">
                      <a:gamma/>
                      <a:shade val="46275"/>
                      <a:invGamma/>
                    </a:srgbClr>
                  </a:gs>
                </a:gsLst>
                <a:lin ang="5400000" scaled="1"/>
              </a:gra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2" name="Line 274"/>
              <p:cNvSpPr>
                <a:spLocks noChangeShapeType="1"/>
              </p:cNvSpPr>
              <p:nvPr/>
            </p:nvSpPr>
            <p:spPr bwMode="auto">
              <a:xfrm>
                <a:off x="1980" y="229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3" name="Line 275"/>
              <p:cNvSpPr>
                <a:spLocks noChangeShapeType="1"/>
              </p:cNvSpPr>
              <p:nvPr/>
            </p:nvSpPr>
            <p:spPr bwMode="auto">
              <a:xfrm>
                <a:off x="2013" y="229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4" name="Line 276"/>
              <p:cNvSpPr>
                <a:spLocks noChangeShapeType="1"/>
              </p:cNvSpPr>
              <p:nvPr/>
            </p:nvSpPr>
            <p:spPr bwMode="auto">
              <a:xfrm>
                <a:off x="2049" y="229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65" name="Group 277"/>
              <p:cNvGrpSpPr>
                <a:grpSpLocks/>
              </p:cNvGrpSpPr>
              <p:nvPr/>
            </p:nvGrpSpPr>
            <p:grpSpPr bwMode="auto">
              <a:xfrm>
                <a:off x="2085" y="2293"/>
                <a:ext cx="69" cy="723"/>
                <a:chOff x="1996" y="2673"/>
                <a:chExt cx="69" cy="723"/>
              </a:xfrm>
            </p:grpSpPr>
            <p:sp>
              <p:nvSpPr>
                <p:cNvPr id="99" name="Line 278"/>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0" name="Line 279"/>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1" name="Line 280"/>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66" name="Group 281"/>
              <p:cNvGrpSpPr>
                <a:grpSpLocks/>
              </p:cNvGrpSpPr>
              <p:nvPr/>
            </p:nvGrpSpPr>
            <p:grpSpPr bwMode="auto">
              <a:xfrm>
                <a:off x="2186" y="2296"/>
                <a:ext cx="69" cy="723"/>
                <a:chOff x="1996" y="2673"/>
                <a:chExt cx="69" cy="723"/>
              </a:xfrm>
            </p:grpSpPr>
            <p:sp>
              <p:nvSpPr>
                <p:cNvPr id="96" name="Line 282"/>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7" name="Line 283"/>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8" name="Line 284"/>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67" name="Group 285"/>
              <p:cNvGrpSpPr>
                <a:grpSpLocks/>
              </p:cNvGrpSpPr>
              <p:nvPr/>
            </p:nvGrpSpPr>
            <p:grpSpPr bwMode="auto">
              <a:xfrm>
                <a:off x="2291" y="2296"/>
                <a:ext cx="69" cy="723"/>
                <a:chOff x="1996" y="2673"/>
                <a:chExt cx="69" cy="723"/>
              </a:xfrm>
            </p:grpSpPr>
            <p:sp>
              <p:nvSpPr>
                <p:cNvPr id="93" name="Line 286"/>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4" name="Line 287"/>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5" name="Line 288"/>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68" name="Group 289"/>
              <p:cNvGrpSpPr>
                <a:grpSpLocks/>
              </p:cNvGrpSpPr>
              <p:nvPr/>
            </p:nvGrpSpPr>
            <p:grpSpPr bwMode="auto">
              <a:xfrm>
                <a:off x="2393" y="2293"/>
                <a:ext cx="69" cy="723"/>
                <a:chOff x="1996" y="2673"/>
                <a:chExt cx="69" cy="723"/>
              </a:xfrm>
            </p:grpSpPr>
            <p:sp>
              <p:nvSpPr>
                <p:cNvPr id="90" name="Line 290"/>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1" name="Line 291"/>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2" name="Line 292"/>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69" name="Group 293"/>
              <p:cNvGrpSpPr>
                <a:grpSpLocks/>
              </p:cNvGrpSpPr>
              <p:nvPr/>
            </p:nvGrpSpPr>
            <p:grpSpPr bwMode="auto">
              <a:xfrm>
                <a:off x="2498" y="2293"/>
                <a:ext cx="69" cy="723"/>
                <a:chOff x="1996" y="2673"/>
                <a:chExt cx="69" cy="723"/>
              </a:xfrm>
            </p:grpSpPr>
            <p:sp>
              <p:nvSpPr>
                <p:cNvPr id="87" name="Line 294"/>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8" name="Line 295"/>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9" name="Line 296"/>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70" name="Group 297"/>
              <p:cNvGrpSpPr>
                <a:grpSpLocks/>
              </p:cNvGrpSpPr>
              <p:nvPr/>
            </p:nvGrpSpPr>
            <p:grpSpPr bwMode="auto">
              <a:xfrm>
                <a:off x="2600" y="2299"/>
                <a:ext cx="69" cy="723"/>
                <a:chOff x="1996" y="2673"/>
                <a:chExt cx="69" cy="723"/>
              </a:xfrm>
            </p:grpSpPr>
            <p:sp>
              <p:nvSpPr>
                <p:cNvPr id="84" name="Line 298"/>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5" name="Line 299"/>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6" name="Line 300"/>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71" name="Group 301"/>
              <p:cNvGrpSpPr>
                <a:grpSpLocks/>
              </p:cNvGrpSpPr>
              <p:nvPr/>
            </p:nvGrpSpPr>
            <p:grpSpPr bwMode="auto">
              <a:xfrm>
                <a:off x="2705" y="2299"/>
                <a:ext cx="69" cy="723"/>
                <a:chOff x="1996" y="2673"/>
                <a:chExt cx="69" cy="723"/>
              </a:xfrm>
            </p:grpSpPr>
            <p:sp>
              <p:nvSpPr>
                <p:cNvPr id="81" name="Line 302"/>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 name="Line 303"/>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 name="Line 304"/>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72" name="Group 305"/>
              <p:cNvGrpSpPr>
                <a:grpSpLocks/>
              </p:cNvGrpSpPr>
              <p:nvPr/>
            </p:nvGrpSpPr>
            <p:grpSpPr bwMode="auto">
              <a:xfrm>
                <a:off x="2810" y="2299"/>
                <a:ext cx="69" cy="723"/>
                <a:chOff x="1996" y="2673"/>
                <a:chExt cx="69" cy="723"/>
              </a:xfrm>
            </p:grpSpPr>
            <p:sp>
              <p:nvSpPr>
                <p:cNvPr id="78" name="Line 306"/>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Line 307"/>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0" name="Line 308"/>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73" name="Group 309"/>
              <p:cNvGrpSpPr>
                <a:grpSpLocks/>
              </p:cNvGrpSpPr>
              <p:nvPr/>
            </p:nvGrpSpPr>
            <p:grpSpPr bwMode="auto">
              <a:xfrm>
                <a:off x="2915" y="2299"/>
                <a:ext cx="69" cy="723"/>
                <a:chOff x="1996" y="2673"/>
                <a:chExt cx="69" cy="723"/>
              </a:xfrm>
            </p:grpSpPr>
            <p:sp>
              <p:nvSpPr>
                <p:cNvPr id="75" name="Line 310"/>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6" name="Line 311"/>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7" name="Line 312"/>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74" name="Line 313"/>
              <p:cNvSpPr>
                <a:spLocks noChangeShapeType="1"/>
              </p:cNvSpPr>
              <p:nvPr/>
            </p:nvSpPr>
            <p:spPr bwMode="auto">
              <a:xfrm>
                <a:off x="1947" y="229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33" name="Group 314"/>
            <p:cNvGrpSpPr>
              <a:grpSpLocks/>
            </p:cNvGrpSpPr>
            <p:nvPr/>
          </p:nvGrpSpPr>
          <p:grpSpPr bwMode="auto">
            <a:xfrm>
              <a:off x="7499866" y="2299895"/>
              <a:ext cx="1778000" cy="2128838"/>
              <a:chOff x="2392" y="1879"/>
              <a:chExt cx="1120" cy="1341"/>
            </a:xfrm>
          </p:grpSpPr>
          <p:sp>
            <p:nvSpPr>
              <p:cNvPr id="34" name="Freeform 315" descr="Small grid"/>
              <p:cNvSpPr>
                <a:spLocks/>
              </p:cNvSpPr>
              <p:nvPr/>
            </p:nvSpPr>
            <p:spPr bwMode="auto">
              <a:xfrm>
                <a:off x="3137" y="1879"/>
                <a:ext cx="375" cy="1263"/>
              </a:xfrm>
              <a:custGeom>
                <a:avLst/>
                <a:gdLst>
                  <a:gd name="T0" fmla="*/ 375 w 375"/>
                  <a:gd name="T1" fmla="*/ 0 h 1263"/>
                  <a:gd name="T2" fmla="*/ 369 w 375"/>
                  <a:gd name="T3" fmla="*/ 936 h 1263"/>
                  <a:gd name="T4" fmla="*/ 369 w 375"/>
                  <a:gd name="T5" fmla="*/ 945 h 1263"/>
                  <a:gd name="T6" fmla="*/ 0 w 375"/>
                  <a:gd name="T7" fmla="*/ 1263 h 1263"/>
                  <a:gd name="T8" fmla="*/ 9 w 375"/>
                  <a:gd name="T9" fmla="*/ 1155 h 1263"/>
                  <a:gd name="T10" fmla="*/ 297 w 375"/>
                  <a:gd name="T11" fmla="*/ 915 h 1263"/>
                  <a:gd name="T12" fmla="*/ 297 w 375"/>
                  <a:gd name="T13" fmla="*/ 195 h 1263"/>
                  <a:gd name="T14" fmla="*/ 9 w 375"/>
                  <a:gd name="T15" fmla="*/ 435 h 1263"/>
                  <a:gd name="T16" fmla="*/ 3 w 375"/>
                  <a:gd name="T17" fmla="*/ 276 h 1263"/>
                  <a:gd name="T18" fmla="*/ 375 w 375"/>
                  <a:gd name="T19" fmla="*/ 0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1263">
                    <a:moveTo>
                      <a:pt x="375" y="0"/>
                    </a:moveTo>
                    <a:lnTo>
                      <a:pt x="369" y="936"/>
                    </a:lnTo>
                    <a:lnTo>
                      <a:pt x="369" y="945"/>
                    </a:lnTo>
                    <a:lnTo>
                      <a:pt x="0" y="1263"/>
                    </a:lnTo>
                    <a:lnTo>
                      <a:pt x="9" y="1155"/>
                    </a:lnTo>
                    <a:lnTo>
                      <a:pt x="297" y="915"/>
                    </a:lnTo>
                    <a:lnTo>
                      <a:pt x="297" y="195"/>
                    </a:lnTo>
                    <a:lnTo>
                      <a:pt x="9" y="435"/>
                    </a:lnTo>
                    <a:lnTo>
                      <a:pt x="3" y="276"/>
                    </a:lnTo>
                    <a:lnTo>
                      <a:pt x="375" y="0"/>
                    </a:lnTo>
                    <a:close/>
                  </a:path>
                </a:pathLst>
              </a:custGeom>
              <a:pattFill prst="smGrid">
                <a:fgClr>
                  <a:schemeClr val="bg2"/>
                </a:fgClr>
                <a:bgClr>
                  <a:schemeClr val="bg1"/>
                </a:bgClr>
              </a:pattFill>
              <a:ln>
                <a:noFill/>
              </a:ln>
              <a:effectLst>
                <a:outerShdw dist="68392" dir="17508085"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a:lstStyle/>
              <a:p>
                <a:endParaRPr lang="vi-VN"/>
              </a:p>
            </p:txBody>
          </p:sp>
          <p:grpSp>
            <p:nvGrpSpPr>
              <p:cNvPr id="35" name="Group 316"/>
              <p:cNvGrpSpPr>
                <a:grpSpLocks/>
              </p:cNvGrpSpPr>
              <p:nvPr/>
            </p:nvGrpSpPr>
            <p:grpSpPr bwMode="auto">
              <a:xfrm>
                <a:off x="2392" y="2060"/>
                <a:ext cx="312" cy="244"/>
                <a:chOff x="2088" y="2536"/>
                <a:chExt cx="312" cy="244"/>
              </a:xfrm>
            </p:grpSpPr>
            <p:sp>
              <p:nvSpPr>
                <p:cNvPr id="57" name="Line 317"/>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8" name="Line 318"/>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9" name="Line 319"/>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36" name="Group 320"/>
              <p:cNvGrpSpPr>
                <a:grpSpLocks/>
              </p:cNvGrpSpPr>
              <p:nvPr/>
            </p:nvGrpSpPr>
            <p:grpSpPr bwMode="auto">
              <a:xfrm>
                <a:off x="2496" y="2060"/>
                <a:ext cx="312" cy="244"/>
                <a:chOff x="2088" y="2536"/>
                <a:chExt cx="312" cy="244"/>
              </a:xfrm>
            </p:grpSpPr>
            <p:sp>
              <p:nvSpPr>
                <p:cNvPr id="54" name="Line 321"/>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5" name="Line 322"/>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6" name="Line 323"/>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37" name="Group 324"/>
              <p:cNvGrpSpPr>
                <a:grpSpLocks/>
              </p:cNvGrpSpPr>
              <p:nvPr/>
            </p:nvGrpSpPr>
            <p:grpSpPr bwMode="auto">
              <a:xfrm>
                <a:off x="2596" y="2064"/>
                <a:ext cx="312" cy="244"/>
                <a:chOff x="2088" y="2536"/>
                <a:chExt cx="312" cy="244"/>
              </a:xfrm>
            </p:grpSpPr>
            <p:sp>
              <p:nvSpPr>
                <p:cNvPr id="51" name="Line 325"/>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2" name="Line 326"/>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3" name="Line 327"/>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38" name="Group 328"/>
              <p:cNvGrpSpPr>
                <a:grpSpLocks/>
              </p:cNvGrpSpPr>
              <p:nvPr/>
            </p:nvGrpSpPr>
            <p:grpSpPr bwMode="auto">
              <a:xfrm>
                <a:off x="2704" y="2060"/>
                <a:ext cx="312" cy="244"/>
                <a:chOff x="2088" y="2536"/>
                <a:chExt cx="312" cy="244"/>
              </a:xfrm>
            </p:grpSpPr>
            <p:sp>
              <p:nvSpPr>
                <p:cNvPr id="48" name="Line 329"/>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9" name="Line 330"/>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0" name="Line 331"/>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39" name="Group 332"/>
              <p:cNvGrpSpPr>
                <a:grpSpLocks/>
              </p:cNvGrpSpPr>
              <p:nvPr/>
            </p:nvGrpSpPr>
            <p:grpSpPr bwMode="auto">
              <a:xfrm>
                <a:off x="2808" y="2060"/>
                <a:ext cx="312" cy="244"/>
                <a:chOff x="2088" y="2536"/>
                <a:chExt cx="312" cy="244"/>
              </a:xfrm>
            </p:grpSpPr>
            <p:sp>
              <p:nvSpPr>
                <p:cNvPr id="45" name="Line 333"/>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6" name="Line 334"/>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7" name="Line 335"/>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40" name="Group 336"/>
              <p:cNvGrpSpPr>
                <a:grpSpLocks/>
              </p:cNvGrpSpPr>
              <p:nvPr/>
            </p:nvGrpSpPr>
            <p:grpSpPr bwMode="auto">
              <a:xfrm>
                <a:off x="2908" y="2064"/>
                <a:ext cx="312" cy="244"/>
                <a:chOff x="2088" y="2536"/>
                <a:chExt cx="312" cy="244"/>
              </a:xfrm>
            </p:grpSpPr>
            <p:sp>
              <p:nvSpPr>
                <p:cNvPr id="42" name="Line 337"/>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 name="Line 338"/>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4" name="Line 339"/>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41" name="Freeform 340" descr="Small grid"/>
              <p:cNvSpPr>
                <a:spLocks/>
              </p:cNvSpPr>
              <p:nvPr/>
            </p:nvSpPr>
            <p:spPr bwMode="auto">
              <a:xfrm>
                <a:off x="3062" y="2144"/>
                <a:ext cx="96" cy="1076"/>
              </a:xfrm>
              <a:custGeom>
                <a:avLst/>
                <a:gdLst>
                  <a:gd name="T0" fmla="*/ 0 w 96"/>
                  <a:gd name="T1" fmla="*/ 68 h 1076"/>
                  <a:gd name="T2" fmla="*/ 0 w 96"/>
                  <a:gd name="T3" fmla="*/ 1076 h 1076"/>
                  <a:gd name="T4" fmla="*/ 96 w 96"/>
                  <a:gd name="T5" fmla="*/ 980 h 1076"/>
                  <a:gd name="T6" fmla="*/ 96 w 96"/>
                  <a:gd name="T7" fmla="*/ 0 h 1076"/>
                  <a:gd name="T8" fmla="*/ 0 w 96"/>
                  <a:gd name="T9" fmla="*/ 68 h 1076"/>
                </a:gdLst>
                <a:ahLst/>
                <a:cxnLst>
                  <a:cxn ang="0">
                    <a:pos x="T0" y="T1"/>
                  </a:cxn>
                  <a:cxn ang="0">
                    <a:pos x="T2" y="T3"/>
                  </a:cxn>
                  <a:cxn ang="0">
                    <a:pos x="T4" y="T5"/>
                  </a:cxn>
                  <a:cxn ang="0">
                    <a:pos x="T6" y="T7"/>
                  </a:cxn>
                  <a:cxn ang="0">
                    <a:pos x="T8" y="T9"/>
                  </a:cxn>
                </a:cxnLst>
                <a:rect l="0" t="0" r="r" b="b"/>
                <a:pathLst>
                  <a:path w="96" h="1076">
                    <a:moveTo>
                      <a:pt x="0" y="68"/>
                    </a:moveTo>
                    <a:lnTo>
                      <a:pt x="0" y="1076"/>
                    </a:lnTo>
                    <a:lnTo>
                      <a:pt x="96" y="980"/>
                    </a:lnTo>
                    <a:lnTo>
                      <a:pt x="96" y="0"/>
                    </a:lnTo>
                    <a:lnTo>
                      <a:pt x="0" y="68"/>
                    </a:lnTo>
                    <a:close/>
                  </a:path>
                </a:pathLst>
              </a:custGeom>
              <a:pattFill prst="smGrid">
                <a:fgClr>
                  <a:schemeClr val="bg2"/>
                </a:fgClr>
                <a:bgClr>
                  <a:schemeClr val="bg1"/>
                </a:bgClr>
              </a:pattFill>
              <a:ln>
                <a:noFill/>
              </a:ln>
              <a:effectLst>
                <a:prstShdw prst="shdw13" dist="12700" dir="10800000">
                  <a:schemeClr val="tx2">
                    <a:alpha val="50000"/>
                  </a:schemeClr>
                </a:prstShdw>
              </a:effectLst>
              <a:extLst>
                <a:ext uri="{91240B29-F687-4F45-9708-019B960494DF}">
                  <a14:hiddenLine xmlns:a14="http://schemas.microsoft.com/office/drawing/2010/main" w="9525">
                    <a:solidFill>
                      <a:schemeClr val="tx1"/>
                    </a:solidFill>
                    <a:round/>
                    <a:headEnd/>
                    <a:tailEnd/>
                  </a14:hiddenLine>
                </a:ext>
              </a:extLst>
            </p:spPr>
            <p:txBody>
              <a:bodyPr/>
              <a:lstStyle/>
              <a:p>
                <a:endParaRPr lang="vi-VN"/>
              </a:p>
            </p:txBody>
          </p:sp>
        </p:grpSp>
      </p:grpSp>
      <p:sp>
        <p:nvSpPr>
          <p:cNvPr id="113" name="Oval 205"/>
          <p:cNvSpPr>
            <a:spLocks noChangeArrowheads="1"/>
          </p:cNvSpPr>
          <p:nvPr/>
        </p:nvSpPr>
        <p:spPr bwMode="auto">
          <a:xfrm rot="21141072">
            <a:off x="6498682" y="3093734"/>
            <a:ext cx="890402" cy="1295400"/>
          </a:xfrm>
          <a:prstGeom prst="ellipse">
            <a:avLst/>
          </a:prstGeom>
          <a:gradFill rotWithShape="1">
            <a:gsLst>
              <a:gs pos="0">
                <a:srgbClr val="00FF00"/>
              </a:gs>
              <a:gs pos="100000">
                <a:srgbClr val="FFFFFF">
                  <a:alpha val="60001"/>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vi-VN" altLang="vi-VN"/>
          </a:p>
        </p:txBody>
      </p:sp>
      <p:sp>
        <p:nvSpPr>
          <p:cNvPr id="114" name="Oval 206"/>
          <p:cNvSpPr>
            <a:spLocks noChangeArrowheads="1"/>
          </p:cNvSpPr>
          <p:nvPr/>
        </p:nvSpPr>
        <p:spPr bwMode="auto">
          <a:xfrm rot="21141072">
            <a:off x="6243973" y="3237716"/>
            <a:ext cx="839788" cy="1295400"/>
          </a:xfrm>
          <a:prstGeom prst="ellipse">
            <a:avLst/>
          </a:prstGeom>
          <a:gradFill rotWithShape="1">
            <a:gsLst>
              <a:gs pos="0">
                <a:srgbClr val="FF0000"/>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vi-VN" altLang="vi-VN"/>
          </a:p>
        </p:txBody>
      </p:sp>
      <p:grpSp>
        <p:nvGrpSpPr>
          <p:cNvPr id="123" name="Group 9"/>
          <p:cNvGrpSpPr>
            <a:grpSpLocks/>
          </p:cNvGrpSpPr>
          <p:nvPr/>
        </p:nvGrpSpPr>
        <p:grpSpPr bwMode="auto">
          <a:xfrm>
            <a:off x="9702052" y="4654778"/>
            <a:ext cx="2254002" cy="531296"/>
            <a:chOff x="4032" y="2015"/>
            <a:chExt cx="1548" cy="385"/>
          </a:xfrm>
        </p:grpSpPr>
        <p:sp>
          <p:nvSpPr>
            <p:cNvPr id="124" name="AutoShape 10"/>
            <p:cNvSpPr>
              <a:spLocks noChangeArrowheads="1"/>
            </p:cNvSpPr>
            <p:nvPr/>
          </p:nvSpPr>
          <p:spPr bwMode="auto">
            <a:xfrm>
              <a:off x="4032" y="2016"/>
              <a:ext cx="816" cy="384"/>
            </a:xfrm>
            <a:prstGeom prst="cube">
              <a:avLst>
                <a:gd name="adj" fmla="val 25000"/>
              </a:avLst>
            </a:prstGeom>
            <a:solidFill>
              <a:srgbClr val="FF0000"/>
            </a:solidFill>
            <a:ln w="9525">
              <a:solidFill>
                <a:schemeClr val="tx1"/>
              </a:solidFill>
              <a:miter lim="800000"/>
              <a:headEnd/>
              <a:tailEnd/>
            </a:ln>
            <a:effectLst/>
          </p:spPr>
          <p:txBody>
            <a:bodyPr wrap="none" anchor="ctr"/>
            <a:lstStyle/>
            <a:p>
              <a:pPr algn="ctr"/>
              <a:r>
                <a:rPr lang="en-US" sz="2400" dirty="0">
                  <a:latin typeface="Arial" charset="0"/>
                </a:rPr>
                <a:t>N</a:t>
              </a:r>
            </a:p>
          </p:txBody>
        </p:sp>
        <p:sp>
          <p:nvSpPr>
            <p:cNvPr id="125" name="AutoShape 11"/>
            <p:cNvSpPr>
              <a:spLocks noChangeArrowheads="1"/>
            </p:cNvSpPr>
            <p:nvPr/>
          </p:nvSpPr>
          <p:spPr bwMode="auto">
            <a:xfrm>
              <a:off x="4764" y="2015"/>
              <a:ext cx="816" cy="384"/>
            </a:xfrm>
            <a:prstGeom prst="cube">
              <a:avLst>
                <a:gd name="adj" fmla="val 25000"/>
              </a:avLst>
            </a:prstGeom>
            <a:solidFill>
              <a:srgbClr val="00CC00"/>
            </a:solidFill>
            <a:ln w="9525">
              <a:solidFill>
                <a:schemeClr val="tx1"/>
              </a:solidFill>
              <a:miter lim="800000"/>
              <a:headEnd/>
              <a:tailEnd/>
            </a:ln>
            <a:effectLst/>
          </p:spPr>
          <p:txBody>
            <a:bodyPr wrap="none" anchor="ctr"/>
            <a:lstStyle/>
            <a:p>
              <a:pPr algn="ctr"/>
              <a:r>
                <a:rPr lang="en-US" sz="2400" dirty="0">
                  <a:latin typeface="Arial" charset="0"/>
                </a:rPr>
                <a:t>S</a:t>
              </a:r>
            </a:p>
          </p:txBody>
        </p:sp>
      </p:grpSp>
      <p:sp>
        <p:nvSpPr>
          <p:cNvPr id="126" name="Text Box 11"/>
          <p:cNvSpPr txBox="1">
            <a:spLocks noChangeArrowheads="1"/>
          </p:cNvSpPr>
          <p:nvPr/>
        </p:nvSpPr>
        <p:spPr bwMode="auto">
          <a:xfrm>
            <a:off x="952500" y="244475"/>
            <a:ext cx="8458200" cy="523220"/>
          </a:xfrm>
          <a:prstGeom prst="rect">
            <a:avLst/>
          </a:prstGeom>
          <a:solidFill>
            <a:schemeClr val="bg1"/>
          </a:solidFill>
          <a:ln w="9525">
            <a:noFill/>
            <a:miter lim="800000"/>
            <a:headEnd/>
            <a:tailEnd/>
          </a:ln>
          <a:effectLst/>
        </p:spPr>
        <p:txBody>
          <a:bodyPr>
            <a:spAutoFit/>
          </a:bodyPr>
          <a:lstStyle/>
          <a:p>
            <a:pPr>
              <a:spcBef>
                <a:spcPct val="50000"/>
              </a:spcBef>
            </a:pPr>
            <a:r>
              <a:rPr lang="en-US" sz="2800" b="1" dirty="0">
                <a:solidFill>
                  <a:srgbClr val="FF0000"/>
                </a:solidFill>
                <a:latin typeface="Times New Roman" pitchFamily="18" charset="0"/>
                <a:cs typeface="Times New Roman" pitchFamily="18" charset="0"/>
              </a:rPr>
              <a:t>I. CHIỀU CỦA DÒNG ĐIỆN CẢM ỨNG</a:t>
            </a:r>
          </a:p>
        </p:txBody>
      </p:sp>
      <p:sp>
        <p:nvSpPr>
          <p:cNvPr id="127" name="Text Box 12"/>
          <p:cNvSpPr txBox="1">
            <a:spLocks noChangeArrowheads="1"/>
          </p:cNvSpPr>
          <p:nvPr/>
        </p:nvSpPr>
        <p:spPr bwMode="auto">
          <a:xfrm>
            <a:off x="952500" y="743882"/>
            <a:ext cx="3733800" cy="461665"/>
          </a:xfrm>
          <a:prstGeom prst="rect">
            <a:avLst/>
          </a:prstGeom>
          <a:solidFill>
            <a:schemeClr val="bg1"/>
          </a:solidFill>
          <a:ln w="9525">
            <a:noFill/>
            <a:miter lim="800000"/>
            <a:headEnd/>
            <a:tailEnd/>
          </a:ln>
          <a:effectLst/>
        </p:spPr>
        <p:txBody>
          <a:bodyPr>
            <a:spAutoFit/>
          </a:bodyPr>
          <a:lstStyle/>
          <a:p>
            <a:pPr>
              <a:spcBef>
                <a:spcPct val="50000"/>
              </a:spcBef>
            </a:pPr>
            <a:r>
              <a:rPr lang="en-US" sz="2400" i="1" dirty="0">
                <a:solidFill>
                  <a:srgbClr val="FF0000"/>
                </a:solidFill>
                <a:latin typeface="Times New Roman" pitchFamily="18" charset="0"/>
                <a:cs typeface="Times New Roman" pitchFamily="18" charset="0"/>
              </a:rPr>
              <a:t>1. </a:t>
            </a:r>
            <a:r>
              <a:rPr lang="en-US" sz="2400" i="1" u="sng" dirty="0" err="1">
                <a:solidFill>
                  <a:srgbClr val="FF0000"/>
                </a:solidFill>
                <a:latin typeface="Times New Roman" pitchFamily="18" charset="0"/>
                <a:cs typeface="Times New Roman" pitchFamily="18" charset="0"/>
              </a:rPr>
              <a:t>Thí</a:t>
            </a:r>
            <a:r>
              <a:rPr lang="en-US" sz="2400" i="1" u="sng" dirty="0">
                <a:solidFill>
                  <a:srgbClr val="FF0000"/>
                </a:solidFill>
                <a:latin typeface="Times New Roman" pitchFamily="18" charset="0"/>
                <a:cs typeface="Times New Roman" pitchFamily="18" charset="0"/>
              </a:rPr>
              <a:t> </a:t>
            </a:r>
            <a:r>
              <a:rPr lang="en-US" sz="2400" i="1" u="sng" dirty="0" err="1">
                <a:solidFill>
                  <a:srgbClr val="FF0000"/>
                </a:solidFill>
                <a:latin typeface="Times New Roman" pitchFamily="18" charset="0"/>
                <a:cs typeface="Times New Roman" pitchFamily="18" charset="0"/>
              </a:rPr>
              <a:t>nghiệm</a:t>
            </a:r>
            <a:r>
              <a:rPr lang="en-US" sz="2400" i="1" dirty="0">
                <a:solidFill>
                  <a:srgbClr val="FF0000"/>
                </a:solidFill>
                <a:latin typeface="Times New Roman" pitchFamily="18" charset="0"/>
                <a:cs typeface="Times New Roman" pitchFamily="18" charset="0"/>
              </a:rPr>
              <a:t>:</a:t>
            </a:r>
            <a:r>
              <a:rPr lang="en-US" sz="2400" i="1" dirty="0">
                <a:latin typeface="Times New Roman" pitchFamily="18" charset="0"/>
                <a:cs typeface="Times New Roman" pitchFamily="18" charset="0"/>
              </a:rPr>
              <a:t> </a:t>
            </a:r>
          </a:p>
        </p:txBody>
      </p:sp>
      <p:sp>
        <p:nvSpPr>
          <p:cNvPr id="128" name="Text Box 15"/>
          <p:cNvSpPr txBox="1">
            <a:spLocks noChangeArrowheads="1"/>
          </p:cNvSpPr>
          <p:nvPr/>
        </p:nvSpPr>
        <p:spPr bwMode="auto">
          <a:xfrm>
            <a:off x="1189375" y="1239313"/>
            <a:ext cx="7268367" cy="461665"/>
          </a:xfrm>
          <a:prstGeom prst="rect">
            <a:avLst/>
          </a:prstGeom>
          <a:noFill/>
          <a:ln w="9525">
            <a:noFill/>
            <a:miter lim="800000"/>
            <a:headEnd/>
            <a:tailEnd/>
          </a:ln>
          <a:effectLst/>
        </p:spPr>
        <p:txBody>
          <a:bodyPr wrap="square">
            <a:spAutoFit/>
          </a:bodyPr>
          <a:lstStyle/>
          <a:p>
            <a:pPr>
              <a:spcBef>
                <a:spcPct val="50000"/>
              </a:spcBef>
            </a:pPr>
            <a:r>
              <a:rPr lang="en-US" sz="2400" i="1" dirty="0">
                <a:latin typeface="Times New Roman" pitchFamily="18" charset="0"/>
                <a:cs typeface="Times New Roman" pitchFamily="18" charset="0"/>
              </a:rPr>
              <a:t>C1: </a:t>
            </a:r>
            <a:r>
              <a:rPr lang="en-US" sz="2400" i="1" dirty="0" err="1">
                <a:latin typeface="Times New Roman" pitchFamily="18" charset="0"/>
                <a:cs typeface="Times New Roman" pitchFamily="18" charset="0"/>
              </a:rPr>
              <a:t>Chỉ</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rõ</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đèn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nào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sáng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trong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hai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trường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hợp</a:t>
            </a:r>
            <a:r>
              <a:rPr lang="en-US" sz="2400" i="1" dirty="0">
                <a:latin typeface="Times New Roman" pitchFamily="18" charset="0"/>
                <a:cs typeface="Times New Roman" pitchFamily="18" charset="0"/>
              </a:rPr>
              <a:t>?</a:t>
            </a:r>
          </a:p>
        </p:txBody>
      </p:sp>
      <p:sp>
        <p:nvSpPr>
          <p:cNvPr id="129" name="Text Box 16"/>
          <p:cNvSpPr txBox="1">
            <a:spLocks noChangeArrowheads="1"/>
          </p:cNvSpPr>
          <p:nvPr/>
        </p:nvSpPr>
        <p:spPr bwMode="auto">
          <a:xfrm>
            <a:off x="1756400" y="1649767"/>
            <a:ext cx="7330786" cy="461665"/>
          </a:xfrm>
          <a:prstGeom prst="rect">
            <a:avLst/>
          </a:prstGeom>
          <a:noFill/>
          <a:ln w="9525">
            <a:noFill/>
            <a:miter lim="800000"/>
            <a:headEnd/>
            <a:tailEnd/>
          </a:ln>
          <a:effectLst/>
        </p:spPr>
        <p:txBody>
          <a:bodyPr wrap="square">
            <a:spAutoFit/>
          </a:bodyPr>
          <a:lstStyle/>
          <a:p>
            <a:pPr>
              <a:spcBef>
                <a:spcPct val="50000"/>
              </a:spcBef>
            </a:pP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Đưa</a:t>
            </a: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nam</a:t>
            </a: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châm</a:t>
            </a: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từ</a:t>
            </a: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ngoài</a:t>
            </a: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vào</a:t>
            </a: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trong</a:t>
            </a: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cuộn</a:t>
            </a: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dây</a:t>
            </a:r>
            <a:r>
              <a:rPr lang="en-US" sz="2400" i="1" dirty="0">
                <a:solidFill>
                  <a:srgbClr val="1708DC"/>
                </a:solidFill>
                <a:latin typeface="Times New Roman" pitchFamily="18" charset="0"/>
                <a:cs typeface="Times New Roman" pitchFamily="18" charset="0"/>
              </a:rPr>
              <a:t>.</a:t>
            </a:r>
          </a:p>
        </p:txBody>
      </p:sp>
      <p:sp>
        <p:nvSpPr>
          <p:cNvPr id="130" name="Rectangle 17"/>
          <p:cNvSpPr>
            <a:spLocks noChangeArrowheads="1"/>
          </p:cNvSpPr>
          <p:nvPr/>
        </p:nvSpPr>
        <p:spPr bwMode="auto">
          <a:xfrm>
            <a:off x="1777051" y="2035381"/>
            <a:ext cx="6629891" cy="461665"/>
          </a:xfrm>
          <a:prstGeom prst="rect">
            <a:avLst/>
          </a:prstGeom>
          <a:noFill/>
          <a:ln w="9525">
            <a:noFill/>
            <a:miter lim="800000"/>
            <a:headEnd/>
            <a:tailEnd/>
          </a:ln>
          <a:effectLst/>
        </p:spPr>
        <p:txBody>
          <a:bodyPr wrap="square">
            <a:spAutoFit/>
          </a:bodyPr>
          <a:lstStyle/>
          <a:p>
            <a:pPr>
              <a:spcBef>
                <a:spcPct val="50000"/>
              </a:spcBef>
            </a:pP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Kéo</a:t>
            </a: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nam</a:t>
            </a: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châm</a:t>
            </a: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từ</a:t>
            </a: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trong</a:t>
            </a: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ra</a:t>
            </a: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ngoài</a:t>
            </a: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cuộn</a:t>
            </a:r>
            <a:r>
              <a:rPr lang="en-US" sz="2400" i="1" dirty="0">
                <a:solidFill>
                  <a:srgbClr val="1708DC"/>
                </a:solidFill>
                <a:latin typeface="Times New Roman" pitchFamily="18" charset="0"/>
                <a:cs typeface="Times New Roman" pitchFamily="18" charset="0"/>
              </a:rPr>
              <a:t> </a:t>
            </a:r>
            <a:r>
              <a:rPr lang="en-US" sz="2400" i="1" dirty="0" err="1">
                <a:solidFill>
                  <a:srgbClr val="1708DC"/>
                </a:solidFill>
                <a:latin typeface="Times New Roman" pitchFamily="18" charset="0"/>
                <a:cs typeface="Times New Roman" pitchFamily="18" charset="0"/>
              </a:rPr>
              <a:t>dây</a:t>
            </a:r>
            <a:r>
              <a:rPr lang="en-US" sz="2400" i="1" dirty="0">
                <a:solidFill>
                  <a:srgbClr val="1708DC"/>
                </a:solidFill>
                <a:latin typeface="Times New Roman" pitchFamily="18" charset="0"/>
                <a:cs typeface="Times New Roman" pitchFamily="18" charset="0"/>
              </a:rPr>
              <a:t> .</a:t>
            </a:r>
          </a:p>
        </p:txBody>
      </p:sp>
      <p:sp>
        <p:nvSpPr>
          <p:cNvPr id="134" name="Text Box 12"/>
          <p:cNvSpPr txBox="1">
            <a:spLocks noChangeArrowheads="1"/>
          </p:cNvSpPr>
          <p:nvPr/>
        </p:nvSpPr>
        <p:spPr bwMode="auto">
          <a:xfrm>
            <a:off x="1227509" y="2439343"/>
            <a:ext cx="10484351" cy="830997"/>
          </a:xfrm>
          <a:prstGeom prst="rect">
            <a:avLst/>
          </a:prstGeom>
          <a:solidFill>
            <a:schemeClr val="bg1"/>
          </a:solidFill>
          <a:ln w="9525">
            <a:noFill/>
            <a:miter lim="800000"/>
            <a:headEnd/>
            <a:tailEnd/>
          </a:ln>
          <a:effectLst/>
        </p:spPr>
        <p:txBody>
          <a:bodyPr wrap="square">
            <a:spAutoFit/>
          </a:bodyPr>
          <a:lstStyle/>
          <a:p>
            <a:pPr algn="just">
              <a:spcBef>
                <a:spcPct val="50000"/>
              </a:spcBef>
              <a:buFont typeface="Wingdings" pitchFamily="2" charset="2"/>
              <a:buChar char="v"/>
            </a:pPr>
            <a:r>
              <a:rPr lang="en-US" sz="2400" i="1" dirty="0" err="1">
                <a:latin typeface="Times New Roman" panose="02020603050405020304" pitchFamily="18" charset="0"/>
                <a:cs typeface="Times New Roman" panose="02020603050405020304" pitchFamily="18" charset="0"/>
              </a:rPr>
              <a:t>Từ</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chiều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dòng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trường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hợp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nhau</a:t>
            </a:r>
            <a:r>
              <a:rPr lang="en-US" sz="2400" i="1" dirty="0">
                <a:latin typeface="Times New Roman" panose="02020603050405020304" pitchFamily="18" charset="0"/>
                <a:cs typeface="Times New Roman" panose="02020603050405020304" pitchFamily="18" charset="0"/>
              </a:rPr>
              <a:t>?</a:t>
            </a:r>
          </a:p>
        </p:txBody>
      </p:sp>
      <p:sp>
        <p:nvSpPr>
          <p:cNvPr id="135" name="Text Box 15"/>
          <p:cNvSpPr txBox="1">
            <a:spLocks noChangeArrowheads="1"/>
          </p:cNvSpPr>
          <p:nvPr/>
        </p:nvSpPr>
        <p:spPr bwMode="auto">
          <a:xfrm>
            <a:off x="1295735" y="3275636"/>
            <a:ext cx="4833158" cy="1200329"/>
          </a:xfrm>
          <a:prstGeom prst="rect">
            <a:avLst/>
          </a:prstGeom>
          <a:solidFill>
            <a:schemeClr val="bg1"/>
          </a:solidFill>
          <a:ln w="9525">
            <a:noFill/>
            <a:miter lim="800000"/>
            <a:headEnd/>
            <a:tailEnd/>
          </a:ln>
          <a:effectLst/>
        </p:spPr>
        <p:txBody>
          <a:bodyPr wrap="square">
            <a:spAutoFit/>
          </a:bodyPr>
          <a:lstStyle/>
          <a:p>
            <a:pPr algn="just">
              <a:spcBef>
                <a:spcPct val="50000"/>
              </a:spcBef>
              <a:buFont typeface="Wingdings" pitchFamily="2" charset="2"/>
              <a:buChar char="Ø"/>
            </a:pPr>
            <a:r>
              <a:rPr lang="en-US" sz="2400" i="1" dirty="0">
                <a:solidFill>
                  <a:srgbClr val="1708DC"/>
                </a:solidFill>
                <a:latin typeface="Times New Roman" pitchFamily="18" charset="0"/>
                <a:cs typeface="Times New Roman" pitchFamily="18" charset="0"/>
              </a:rPr>
              <a:t>Dòng điện cảm ứng trong cuộn dây đổi chiều khi số đường sức từ đang tăng mà chuyển sang giảm.</a:t>
            </a:r>
          </a:p>
        </p:txBody>
      </p:sp>
      <p:sp>
        <p:nvSpPr>
          <p:cNvPr id="136" name="Text Box 16"/>
          <p:cNvSpPr txBox="1">
            <a:spLocks noChangeArrowheads="1"/>
          </p:cNvSpPr>
          <p:nvPr/>
        </p:nvSpPr>
        <p:spPr bwMode="auto">
          <a:xfrm>
            <a:off x="7746542" y="1610757"/>
            <a:ext cx="1803522" cy="461665"/>
          </a:xfrm>
          <a:prstGeom prst="rect">
            <a:avLst/>
          </a:prstGeom>
          <a:noFill/>
          <a:ln w="9525">
            <a:noFill/>
            <a:miter lim="800000"/>
            <a:headEnd/>
            <a:tailEnd/>
          </a:ln>
          <a:effectLst/>
        </p:spPr>
        <p:txBody>
          <a:bodyPr wrap="square">
            <a:spAutoFit/>
          </a:bodyPr>
          <a:lstStyle/>
          <a:p>
            <a:pPr>
              <a:spcBef>
                <a:spcPct val="50000"/>
              </a:spcBef>
            </a:pPr>
            <a:r>
              <a:rPr lang="en-US" sz="2400" i="1" dirty="0" smtClean="0">
                <a:solidFill>
                  <a:srgbClr val="00B050"/>
                </a:solidFill>
                <a:latin typeface="Times New Roman" pitchFamily="18" charset="0"/>
                <a:cs typeface="Times New Roman" pitchFamily="18" charset="0"/>
              </a:rPr>
              <a:t>Đèn xanh</a:t>
            </a:r>
            <a:endParaRPr lang="en-US" sz="2400" i="1" dirty="0">
              <a:solidFill>
                <a:srgbClr val="00B050"/>
              </a:solidFill>
              <a:latin typeface="Times New Roman" pitchFamily="18" charset="0"/>
              <a:cs typeface="Times New Roman" pitchFamily="18" charset="0"/>
            </a:endParaRPr>
          </a:p>
        </p:txBody>
      </p:sp>
      <p:sp>
        <p:nvSpPr>
          <p:cNvPr id="137" name="Text Box 16"/>
          <p:cNvSpPr txBox="1">
            <a:spLocks noChangeArrowheads="1"/>
          </p:cNvSpPr>
          <p:nvPr/>
        </p:nvSpPr>
        <p:spPr bwMode="auto">
          <a:xfrm>
            <a:off x="7747489" y="1994732"/>
            <a:ext cx="1803522" cy="461665"/>
          </a:xfrm>
          <a:prstGeom prst="rect">
            <a:avLst/>
          </a:prstGeom>
          <a:noFill/>
          <a:ln w="9525">
            <a:noFill/>
            <a:miter lim="800000"/>
            <a:headEnd/>
            <a:tailEnd/>
          </a:ln>
          <a:effectLst/>
        </p:spPr>
        <p:txBody>
          <a:bodyPr wrap="square">
            <a:spAutoFit/>
          </a:bodyPr>
          <a:lstStyle/>
          <a:p>
            <a:pPr>
              <a:spcBef>
                <a:spcPct val="50000"/>
              </a:spcBef>
            </a:pPr>
            <a:r>
              <a:rPr lang="en-US" sz="2400" i="1" dirty="0" smtClean="0">
                <a:solidFill>
                  <a:srgbClr val="FF0000"/>
                </a:solidFill>
                <a:latin typeface="Times New Roman" pitchFamily="18" charset="0"/>
                <a:cs typeface="Times New Roman" pitchFamily="18" charset="0"/>
              </a:rPr>
              <a:t>Đèn đỏ</a:t>
            </a:r>
            <a:endParaRPr lang="en-US" sz="2400"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4419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checkerboard(across)">
                                      <p:cBhvr>
                                        <p:cTn id="7" dur="500"/>
                                        <p:tgtEl>
                                          <p:spTgt spid="12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23"/>
                                        </p:tgtEl>
                                        <p:attrNameLst>
                                          <p:attrName>style.visibility</p:attrName>
                                        </p:attrNameLst>
                                      </p:cBhvr>
                                      <p:to>
                                        <p:strVal val="visible"/>
                                      </p:to>
                                    </p:set>
                                    <p:animEffect transition="in" filter="fade">
                                      <p:cBhvr>
                                        <p:cTn id="13" dur="500"/>
                                        <p:tgtEl>
                                          <p:spTgt spid="1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28"/>
                                        </p:tgtEl>
                                        <p:attrNameLst>
                                          <p:attrName>style.visibility</p:attrName>
                                        </p:attrNameLst>
                                      </p:cBhvr>
                                      <p:to>
                                        <p:strVal val="visible"/>
                                      </p:to>
                                    </p:set>
                                    <p:animEffect transition="in" filter="checkerboard(across)">
                                      <p:cBhvr>
                                        <p:cTn id="24" dur="500"/>
                                        <p:tgtEl>
                                          <p:spTgt spid="128"/>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29"/>
                                        </p:tgtEl>
                                        <p:attrNameLst>
                                          <p:attrName>style.visibility</p:attrName>
                                        </p:attrNameLst>
                                      </p:cBhvr>
                                      <p:to>
                                        <p:strVal val="visible"/>
                                      </p:to>
                                    </p:set>
                                    <p:animEffect transition="in" filter="checkerboard(across)">
                                      <p:cBhvr>
                                        <p:cTn id="29" dur="500"/>
                                        <p:tgtEl>
                                          <p:spTgt spid="129"/>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checkerboard(across)">
                                      <p:cBhvr>
                                        <p:cTn id="32" dur="500"/>
                                        <p:tgtEl>
                                          <p:spTgt spid="130"/>
                                        </p:tgtEl>
                                      </p:cBhvr>
                                    </p:animEffect>
                                  </p:childTnLst>
                                </p:cTn>
                              </p:par>
                            </p:childTnLst>
                          </p:cTn>
                        </p:par>
                      </p:childTnLst>
                    </p:cTn>
                  </p:par>
                  <p:par>
                    <p:cTn id="33" fill="hold">
                      <p:stCondLst>
                        <p:cond delay="indefinite"/>
                      </p:stCondLst>
                      <p:childTnLst>
                        <p:par>
                          <p:cTn id="34" fill="hold">
                            <p:stCondLst>
                              <p:cond delay="0"/>
                            </p:stCondLst>
                            <p:childTnLst>
                              <p:par>
                                <p:cTn id="35" presetID="35" presetClass="path" presetSubtype="0" accel="50000" decel="50000" fill="hold" nodeType="clickEffect">
                                  <p:stCondLst>
                                    <p:cond delay="0"/>
                                  </p:stCondLst>
                                  <p:childTnLst>
                                    <p:animMotion origin="layout" path="M -1.04167E-6 -1.11111E-6 L -0.08255 -0.00092 " pathEditMode="relative" rAng="0" ptsTypes="AA">
                                      <p:cBhvr>
                                        <p:cTn id="36" dur="2000" fill="hold"/>
                                        <p:tgtEl>
                                          <p:spTgt spid="123"/>
                                        </p:tgtEl>
                                        <p:attrNameLst>
                                          <p:attrName>ppt_x</p:attrName>
                                          <p:attrName>ppt_y</p:attrName>
                                        </p:attrNameLst>
                                      </p:cBhvr>
                                      <p:rCtr x="-4128" y="-46"/>
                                    </p:animMotion>
                                  </p:childTnLst>
                                </p:cTn>
                              </p:par>
                              <p:par>
                                <p:cTn id="37" presetID="53" presetClass="entr" presetSubtype="0" fill="hold" grpId="0" nodeType="withEffect">
                                  <p:stCondLst>
                                    <p:cond delay="300"/>
                                  </p:stCondLst>
                                  <p:childTnLst>
                                    <p:set>
                                      <p:cBhvr>
                                        <p:cTn id="38" dur="1" fill="hold">
                                          <p:stCondLst>
                                            <p:cond delay="0"/>
                                          </p:stCondLst>
                                        </p:cTn>
                                        <p:tgtEl>
                                          <p:spTgt spid="113"/>
                                        </p:tgtEl>
                                        <p:attrNameLst>
                                          <p:attrName>style.visibility</p:attrName>
                                        </p:attrNameLst>
                                      </p:cBhvr>
                                      <p:to>
                                        <p:strVal val="visible"/>
                                      </p:to>
                                    </p:set>
                                    <p:anim calcmode="lin" valueType="num">
                                      <p:cBhvr>
                                        <p:cTn id="39" dur="2800" fill="hold"/>
                                        <p:tgtEl>
                                          <p:spTgt spid="113"/>
                                        </p:tgtEl>
                                        <p:attrNameLst>
                                          <p:attrName>ppt_w</p:attrName>
                                        </p:attrNameLst>
                                      </p:cBhvr>
                                      <p:tavLst>
                                        <p:tav tm="0">
                                          <p:val>
                                            <p:fltVal val="0"/>
                                          </p:val>
                                        </p:tav>
                                        <p:tav tm="100000">
                                          <p:val>
                                            <p:strVal val="#ppt_w"/>
                                          </p:val>
                                        </p:tav>
                                      </p:tavLst>
                                    </p:anim>
                                    <p:anim calcmode="lin" valueType="num">
                                      <p:cBhvr>
                                        <p:cTn id="40" dur="2800" fill="hold"/>
                                        <p:tgtEl>
                                          <p:spTgt spid="113"/>
                                        </p:tgtEl>
                                        <p:attrNameLst>
                                          <p:attrName>ppt_h</p:attrName>
                                        </p:attrNameLst>
                                      </p:cBhvr>
                                      <p:tavLst>
                                        <p:tav tm="0">
                                          <p:val>
                                            <p:fltVal val="0"/>
                                          </p:val>
                                        </p:tav>
                                        <p:tav tm="100000">
                                          <p:val>
                                            <p:strVal val="#ppt_h"/>
                                          </p:val>
                                        </p:tav>
                                      </p:tavLst>
                                    </p:anim>
                                    <p:animEffect transition="in" filter="fade">
                                      <p:cBhvr>
                                        <p:cTn id="41" dur="2800"/>
                                        <p:tgtEl>
                                          <p:spTgt spid="113"/>
                                        </p:tgtEl>
                                      </p:cBhvr>
                                    </p:animEffect>
                                  </p:childTnLst>
                                </p:cTn>
                              </p:par>
                            </p:childTnLst>
                          </p:cTn>
                        </p:par>
                        <p:par>
                          <p:cTn id="42" fill="hold">
                            <p:stCondLst>
                              <p:cond delay="3100"/>
                            </p:stCondLst>
                            <p:childTnLst>
                              <p:par>
                                <p:cTn id="43" presetID="53" presetClass="exit" presetSubtype="0" fill="hold" grpId="1" nodeType="afterEffect">
                                  <p:stCondLst>
                                    <p:cond delay="0"/>
                                  </p:stCondLst>
                                  <p:childTnLst>
                                    <p:anim calcmode="lin" valueType="num">
                                      <p:cBhvr>
                                        <p:cTn id="44" dur="500"/>
                                        <p:tgtEl>
                                          <p:spTgt spid="113"/>
                                        </p:tgtEl>
                                        <p:attrNameLst>
                                          <p:attrName>ppt_w</p:attrName>
                                        </p:attrNameLst>
                                      </p:cBhvr>
                                      <p:tavLst>
                                        <p:tav tm="0">
                                          <p:val>
                                            <p:strVal val="ppt_w"/>
                                          </p:val>
                                        </p:tav>
                                        <p:tav tm="100000">
                                          <p:val>
                                            <p:fltVal val="0"/>
                                          </p:val>
                                        </p:tav>
                                      </p:tavLst>
                                    </p:anim>
                                    <p:anim calcmode="lin" valueType="num">
                                      <p:cBhvr>
                                        <p:cTn id="45" dur="500"/>
                                        <p:tgtEl>
                                          <p:spTgt spid="113"/>
                                        </p:tgtEl>
                                        <p:attrNameLst>
                                          <p:attrName>ppt_h</p:attrName>
                                        </p:attrNameLst>
                                      </p:cBhvr>
                                      <p:tavLst>
                                        <p:tav tm="0">
                                          <p:val>
                                            <p:strVal val="ppt_h"/>
                                          </p:val>
                                        </p:tav>
                                        <p:tav tm="100000">
                                          <p:val>
                                            <p:fltVal val="0"/>
                                          </p:val>
                                        </p:tav>
                                      </p:tavLst>
                                    </p:anim>
                                    <p:animEffect transition="out" filter="fade">
                                      <p:cBhvr>
                                        <p:cTn id="46" dur="500"/>
                                        <p:tgtEl>
                                          <p:spTgt spid="113"/>
                                        </p:tgtEl>
                                      </p:cBhvr>
                                    </p:animEffect>
                                    <p:set>
                                      <p:cBhvr>
                                        <p:cTn id="47" dur="1" fill="hold">
                                          <p:stCondLst>
                                            <p:cond delay="499"/>
                                          </p:stCondLst>
                                        </p:cTn>
                                        <p:tgtEl>
                                          <p:spTgt spid="113"/>
                                        </p:tgtEl>
                                        <p:attrNameLst>
                                          <p:attrName>style.visibility</p:attrName>
                                        </p:attrNameLst>
                                      </p:cBhvr>
                                      <p:to>
                                        <p:strVal val="hidden"/>
                                      </p:to>
                                    </p:set>
                                  </p:childTnLst>
                                </p:cTn>
                              </p:par>
                            </p:childTnLst>
                          </p:cTn>
                        </p:par>
                        <p:par>
                          <p:cTn id="48" fill="hold">
                            <p:stCondLst>
                              <p:cond delay="3600"/>
                            </p:stCondLst>
                            <p:childTnLst>
                              <p:par>
                                <p:cTn id="49" presetID="63" presetClass="path" presetSubtype="0" accel="50000" decel="50000" fill="hold" nodeType="afterEffect">
                                  <p:stCondLst>
                                    <p:cond delay="0"/>
                                  </p:stCondLst>
                                  <p:childTnLst>
                                    <p:animMotion origin="layout" path="M -0.08255 -0.00093 L 0.07956 -0.00023 " pathEditMode="relative" rAng="0" ptsTypes="AA">
                                      <p:cBhvr>
                                        <p:cTn id="50" dur="2000" fill="hold"/>
                                        <p:tgtEl>
                                          <p:spTgt spid="123"/>
                                        </p:tgtEl>
                                        <p:attrNameLst>
                                          <p:attrName>ppt_x</p:attrName>
                                          <p:attrName>ppt_y</p:attrName>
                                        </p:attrNameLst>
                                      </p:cBhvr>
                                      <p:rCtr x="7135" y="0"/>
                                    </p:animMotion>
                                  </p:childTnLst>
                                </p:cTn>
                              </p:par>
                              <p:par>
                                <p:cTn id="51" presetID="53" presetClass="entr" presetSubtype="0" fill="hold" grpId="0" nodeType="withEffect">
                                  <p:stCondLst>
                                    <p:cond delay="0"/>
                                  </p:stCondLst>
                                  <p:childTnLst>
                                    <p:set>
                                      <p:cBhvr>
                                        <p:cTn id="52" dur="1" fill="hold">
                                          <p:stCondLst>
                                            <p:cond delay="0"/>
                                          </p:stCondLst>
                                        </p:cTn>
                                        <p:tgtEl>
                                          <p:spTgt spid="114"/>
                                        </p:tgtEl>
                                        <p:attrNameLst>
                                          <p:attrName>style.visibility</p:attrName>
                                        </p:attrNameLst>
                                      </p:cBhvr>
                                      <p:to>
                                        <p:strVal val="visible"/>
                                      </p:to>
                                    </p:set>
                                    <p:anim calcmode="lin" valueType="num">
                                      <p:cBhvr>
                                        <p:cTn id="53" dur="2000" fill="hold"/>
                                        <p:tgtEl>
                                          <p:spTgt spid="114"/>
                                        </p:tgtEl>
                                        <p:attrNameLst>
                                          <p:attrName>ppt_w</p:attrName>
                                        </p:attrNameLst>
                                      </p:cBhvr>
                                      <p:tavLst>
                                        <p:tav tm="0">
                                          <p:val>
                                            <p:fltVal val="0"/>
                                          </p:val>
                                        </p:tav>
                                        <p:tav tm="100000">
                                          <p:val>
                                            <p:strVal val="#ppt_w"/>
                                          </p:val>
                                        </p:tav>
                                      </p:tavLst>
                                    </p:anim>
                                    <p:anim calcmode="lin" valueType="num">
                                      <p:cBhvr>
                                        <p:cTn id="54" dur="2000" fill="hold"/>
                                        <p:tgtEl>
                                          <p:spTgt spid="114"/>
                                        </p:tgtEl>
                                        <p:attrNameLst>
                                          <p:attrName>ppt_h</p:attrName>
                                        </p:attrNameLst>
                                      </p:cBhvr>
                                      <p:tavLst>
                                        <p:tav tm="0">
                                          <p:val>
                                            <p:fltVal val="0"/>
                                          </p:val>
                                        </p:tav>
                                        <p:tav tm="100000">
                                          <p:val>
                                            <p:strVal val="#ppt_h"/>
                                          </p:val>
                                        </p:tav>
                                      </p:tavLst>
                                    </p:anim>
                                    <p:animEffect transition="in" filter="fade">
                                      <p:cBhvr>
                                        <p:cTn id="55" dur="2000"/>
                                        <p:tgtEl>
                                          <p:spTgt spid="114"/>
                                        </p:tgtEl>
                                      </p:cBhvr>
                                    </p:animEffect>
                                  </p:childTnLst>
                                </p:cTn>
                              </p:par>
                            </p:childTnLst>
                          </p:cTn>
                        </p:par>
                        <p:par>
                          <p:cTn id="56" fill="hold">
                            <p:stCondLst>
                              <p:cond delay="5600"/>
                            </p:stCondLst>
                            <p:childTnLst>
                              <p:par>
                                <p:cTn id="57" presetID="53" presetClass="exit" presetSubtype="0" fill="hold" grpId="1" nodeType="afterEffect">
                                  <p:stCondLst>
                                    <p:cond delay="0"/>
                                  </p:stCondLst>
                                  <p:childTnLst>
                                    <p:anim calcmode="lin" valueType="num">
                                      <p:cBhvr>
                                        <p:cTn id="58" dur="500"/>
                                        <p:tgtEl>
                                          <p:spTgt spid="114"/>
                                        </p:tgtEl>
                                        <p:attrNameLst>
                                          <p:attrName>ppt_w</p:attrName>
                                        </p:attrNameLst>
                                      </p:cBhvr>
                                      <p:tavLst>
                                        <p:tav tm="0">
                                          <p:val>
                                            <p:strVal val="ppt_w"/>
                                          </p:val>
                                        </p:tav>
                                        <p:tav tm="100000">
                                          <p:val>
                                            <p:fltVal val="0"/>
                                          </p:val>
                                        </p:tav>
                                      </p:tavLst>
                                    </p:anim>
                                    <p:anim calcmode="lin" valueType="num">
                                      <p:cBhvr>
                                        <p:cTn id="59" dur="500"/>
                                        <p:tgtEl>
                                          <p:spTgt spid="114"/>
                                        </p:tgtEl>
                                        <p:attrNameLst>
                                          <p:attrName>ppt_h</p:attrName>
                                        </p:attrNameLst>
                                      </p:cBhvr>
                                      <p:tavLst>
                                        <p:tav tm="0">
                                          <p:val>
                                            <p:strVal val="ppt_h"/>
                                          </p:val>
                                        </p:tav>
                                        <p:tav tm="100000">
                                          <p:val>
                                            <p:fltVal val="0"/>
                                          </p:val>
                                        </p:tav>
                                      </p:tavLst>
                                    </p:anim>
                                    <p:animEffect transition="out" filter="fade">
                                      <p:cBhvr>
                                        <p:cTn id="60" dur="500"/>
                                        <p:tgtEl>
                                          <p:spTgt spid="114"/>
                                        </p:tgtEl>
                                      </p:cBhvr>
                                    </p:animEffect>
                                    <p:set>
                                      <p:cBhvr>
                                        <p:cTn id="61" dur="1" fill="hold">
                                          <p:stCondLst>
                                            <p:cond delay="499"/>
                                          </p:stCondLst>
                                        </p:cTn>
                                        <p:tgtEl>
                                          <p:spTgt spid="11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136"/>
                                        </p:tgtEl>
                                        <p:attrNameLst>
                                          <p:attrName>style.visibility</p:attrName>
                                        </p:attrNameLst>
                                      </p:cBhvr>
                                      <p:to>
                                        <p:strVal val="visible"/>
                                      </p:to>
                                    </p:set>
                                    <p:animEffect transition="in" filter="checkerboard(across)">
                                      <p:cBhvr>
                                        <p:cTn id="66" dur="500"/>
                                        <p:tgtEl>
                                          <p:spTgt spid="136"/>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137"/>
                                        </p:tgtEl>
                                        <p:attrNameLst>
                                          <p:attrName>style.visibility</p:attrName>
                                        </p:attrNameLst>
                                      </p:cBhvr>
                                      <p:to>
                                        <p:strVal val="visible"/>
                                      </p:to>
                                    </p:set>
                                    <p:animEffect transition="in" filter="checkerboard(across)">
                                      <p:cBhvr>
                                        <p:cTn id="71" dur="500"/>
                                        <p:tgtEl>
                                          <p:spTgt spid="137"/>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34"/>
                                        </p:tgtEl>
                                        <p:attrNameLst>
                                          <p:attrName>style.visibility</p:attrName>
                                        </p:attrNameLst>
                                      </p:cBhvr>
                                      <p:to>
                                        <p:strVal val="visible"/>
                                      </p:to>
                                    </p:set>
                                    <p:anim calcmode="lin" valueType="num">
                                      <p:cBhvr>
                                        <p:cTn id="76" dur="500" fill="hold"/>
                                        <p:tgtEl>
                                          <p:spTgt spid="134"/>
                                        </p:tgtEl>
                                        <p:attrNameLst>
                                          <p:attrName>ppt_w</p:attrName>
                                        </p:attrNameLst>
                                      </p:cBhvr>
                                      <p:tavLst>
                                        <p:tav tm="0">
                                          <p:val>
                                            <p:fltVal val="0"/>
                                          </p:val>
                                        </p:tav>
                                        <p:tav tm="100000">
                                          <p:val>
                                            <p:strVal val="#ppt_w"/>
                                          </p:val>
                                        </p:tav>
                                      </p:tavLst>
                                    </p:anim>
                                    <p:anim calcmode="lin" valueType="num">
                                      <p:cBhvr>
                                        <p:cTn id="77" dur="500" fill="hold"/>
                                        <p:tgtEl>
                                          <p:spTgt spid="134"/>
                                        </p:tgtEl>
                                        <p:attrNameLst>
                                          <p:attrName>ppt_h</p:attrName>
                                        </p:attrNameLst>
                                      </p:cBhvr>
                                      <p:tavLst>
                                        <p:tav tm="0">
                                          <p:val>
                                            <p:fltVal val="0"/>
                                          </p:val>
                                        </p:tav>
                                        <p:tav tm="100000">
                                          <p:val>
                                            <p:strVal val="#ppt_h"/>
                                          </p:val>
                                        </p:tav>
                                      </p:tavLst>
                                    </p:anim>
                                    <p:animEffect transition="in" filter="fade">
                                      <p:cBhvr>
                                        <p:cTn id="78" dur="500"/>
                                        <p:tgtEl>
                                          <p:spTgt spid="134"/>
                                        </p:tgtEl>
                                      </p:cBhvr>
                                    </p:animEffect>
                                  </p:childTnLst>
                                </p:cTn>
                              </p:par>
                            </p:childTnLst>
                          </p:cTn>
                        </p:par>
                      </p:childTnLst>
                    </p:cTn>
                  </p:par>
                  <p:par>
                    <p:cTn id="79" fill="hold">
                      <p:stCondLst>
                        <p:cond delay="indefinite"/>
                      </p:stCondLst>
                      <p:childTnLst>
                        <p:par>
                          <p:cTn id="80" fill="hold">
                            <p:stCondLst>
                              <p:cond delay="0"/>
                            </p:stCondLst>
                            <p:childTnLst>
                              <p:par>
                                <p:cTn id="81" presetID="5" presetClass="entr" presetSubtype="10" fill="hold" grpId="0" nodeType="clickEffect">
                                  <p:stCondLst>
                                    <p:cond delay="0"/>
                                  </p:stCondLst>
                                  <p:childTnLst>
                                    <p:set>
                                      <p:cBhvr>
                                        <p:cTn id="82" dur="1" fill="hold">
                                          <p:stCondLst>
                                            <p:cond delay="0"/>
                                          </p:stCondLst>
                                        </p:cTn>
                                        <p:tgtEl>
                                          <p:spTgt spid="135"/>
                                        </p:tgtEl>
                                        <p:attrNameLst>
                                          <p:attrName>style.visibility</p:attrName>
                                        </p:attrNameLst>
                                      </p:cBhvr>
                                      <p:to>
                                        <p:strVal val="visible"/>
                                      </p:to>
                                    </p:set>
                                    <p:animEffect transition="in" filter="checkerboard(across)">
                                      <p:cBhvr>
                                        <p:cTn id="83"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3" grpId="0" animBg="1"/>
      <p:bldP spid="113" grpId="1" animBg="1"/>
      <p:bldP spid="114" grpId="0" animBg="1"/>
      <p:bldP spid="114" grpId="1" animBg="1"/>
      <p:bldP spid="127" grpId="0" animBg="1"/>
      <p:bldP spid="128" grpId="0"/>
      <p:bldP spid="129" grpId="0"/>
      <p:bldP spid="130" grpId="0"/>
      <p:bldP spid="134" grpId="0" animBg="1"/>
      <p:bldP spid="135" grpId="0" animBg="1"/>
      <p:bldP spid="136" grpId="0"/>
      <p:bldP spid="1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 Box 11"/>
          <p:cNvSpPr txBox="1">
            <a:spLocks noChangeArrowheads="1"/>
          </p:cNvSpPr>
          <p:nvPr/>
        </p:nvSpPr>
        <p:spPr bwMode="auto">
          <a:xfrm>
            <a:off x="952500" y="244475"/>
            <a:ext cx="8458200" cy="523220"/>
          </a:xfrm>
          <a:prstGeom prst="rect">
            <a:avLst/>
          </a:prstGeom>
          <a:solidFill>
            <a:schemeClr val="bg1"/>
          </a:solidFill>
          <a:ln w="9525">
            <a:noFill/>
            <a:miter lim="800000"/>
            <a:headEnd/>
            <a:tailEnd/>
          </a:ln>
          <a:effectLst/>
        </p:spPr>
        <p:txBody>
          <a:bodyPr>
            <a:spAutoFit/>
          </a:bodyPr>
          <a:lstStyle/>
          <a:p>
            <a:pPr>
              <a:spcBef>
                <a:spcPct val="50000"/>
              </a:spcBef>
            </a:pPr>
            <a:r>
              <a:rPr lang="en-US" sz="2800" b="1" dirty="0">
                <a:solidFill>
                  <a:srgbClr val="FF0000"/>
                </a:solidFill>
                <a:latin typeface="Times New Roman" pitchFamily="18" charset="0"/>
                <a:cs typeface="Times New Roman" pitchFamily="18" charset="0"/>
              </a:rPr>
              <a:t>I. CHIỀU CỦA DÒNG ĐIỆN CẢM ỨNG</a:t>
            </a:r>
          </a:p>
        </p:txBody>
      </p:sp>
      <p:sp>
        <p:nvSpPr>
          <p:cNvPr id="127" name="Text Box 12"/>
          <p:cNvSpPr txBox="1">
            <a:spLocks noChangeArrowheads="1"/>
          </p:cNvSpPr>
          <p:nvPr/>
        </p:nvSpPr>
        <p:spPr bwMode="auto">
          <a:xfrm>
            <a:off x="952500" y="743882"/>
            <a:ext cx="3733800" cy="461665"/>
          </a:xfrm>
          <a:prstGeom prst="rect">
            <a:avLst/>
          </a:prstGeom>
          <a:solidFill>
            <a:schemeClr val="bg1"/>
          </a:solidFill>
          <a:ln w="9525">
            <a:noFill/>
            <a:miter lim="800000"/>
            <a:headEnd/>
            <a:tailEnd/>
          </a:ln>
          <a:effectLst/>
        </p:spPr>
        <p:txBody>
          <a:bodyPr>
            <a:spAutoFit/>
          </a:bodyPr>
          <a:lstStyle/>
          <a:p>
            <a:pPr>
              <a:spcBef>
                <a:spcPct val="50000"/>
              </a:spcBef>
            </a:pPr>
            <a:r>
              <a:rPr lang="en-US" sz="2400" i="1" dirty="0">
                <a:solidFill>
                  <a:srgbClr val="FF0000"/>
                </a:solidFill>
                <a:latin typeface="Times New Roman" pitchFamily="18" charset="0"/>
                <a:cs typeface="Times New Roman" pitchFamily="18" charset="0"/>
              </a:rPr>
              <a:t>1. </a:t>
            </a:r>
            <a:r>
              <a:rPr lang="en-US" sz="2400" i="1" u="sng" dirty="0" err="1">
                <a:solidFill>
                  <a:srgbClr val="FF0000"/>
                </a:solidFill>
                <a:latin typeface="Times New Roman" pitchFamily="18" charset="0"/>
                <a:cs typeface="Times New Roman" pitchFamily="18" charset="0"/>
              </a:rPr>
              <a:t>Thí</a:t>
            </a:r>
            <a:r>
              <a:rPr lang="en-US" sz="2400" i="1" u="sng" dirty="0">
                <a:solidFill>
                  <a:srgbClr val="FF0000"/>
                </a:solidFill>
                <a:latin typeface="Times New Roman" pitchFamily="18" charset="0"/>
                <a:cs typeface="Times New Roman" pitchFamily="18" charset="0"/>
              </a:rPr>
              <a:t> </a:t>
            </a:r>
            <a:r>
              <a:rPr lang="en-US" sz="2400" i="1" u="sng" dirty="0" err="1">
                <a:solidFill>
                  <a:srgbClr val="FF0000"/>
                </a:solidFill>
                <a:latin typeface="Times New Roman" pitchFamily="18" charset="0"/>
                <a:cs typeface="Times New Roman" pitchFamily="18" charset="0"/>
              </a:rPr>
              <a:t>nghiệm</a:t>
            </a:r>
            <a:r>
              <a:rPr lang="en-US" sz="2400" i="1" dirty="0">
                <a:solidFill>
                  <a:srgbClr val="FF0000"/>
                </a:solidFill>
                <a:latin typeface="Times New Roman" pitchFamily="18" charset="0"/>
                <a:cs typeface="Times New Roman" pitchFamily="18" charset="0"/>
              </a:rPr>
              <a:t>:</a:t>
            </a:r>
            <a:r>
              <a:rPr lang="en-US" sz="2400" i="1" dirty="0">
                <a:latin typeface="Times New Roman" pitchFamily="18" charset="0"/>
                <a:cs typeface="Times New Roman" pitchFamily="18" charset="0"/>
              </a:rPr>
              <a:t> </a:t>
            </a:r>
          </a:p>
        </p:txBody>
      </p:sp>
      <p:sp>
        <p:nvSpPr>
          <p:cNvPr id="131" name="Text Box 14"/>
          <p:cNvSpPr txBox="1">
            <a:spLocks noChangeArrowheads="1"/>
          </p:cNvSpPr>
          <p:nvPr/>
        </p:nvSpPr>
        <p:spPr bwMode="auto">
          <a:xfrm>
            <a:off x="952500" y="1293157"/>
            <a:ext cx="4343400" cy="461665"/>
          </a:xfrm>
          <a:prstGeom prst="rect">
            <a:avLst/>
          </a:prstGeom>
          <a:solidFill>
            <a:schemeClr val="bg1"/>
          </a:solidFill>
          <a:ln w="9525">
            <a:noFill/>
            <a:miter lim="800000"/>
            <a:headEnd/>
            <a:tailEnd/>
          </a:ln>
          <a:effectLst/>
        </p:spPr>
        <p:txBody>
          <a:bodyPr>
            <a:spAutoFit/>
          </a:bodyPr>
          <a:lstStyle/>
          <a:p>
            <a:pPr>
              <a:spcBef>
                <a:spcPct val="50000"/>
              </a:spcBef>
            </a:pPr>
            <a:r>
              <a:rPr lang="en-US" sz="2400" i="1" dirty="0">
                <a:solidFill>
                  <a:srgbClr val="FF0000"/>
                </a:solidFill>
                <a:latin typeface="Times New Roman" pitchFamily="18" charset="0"/>
                <a:cs typeface="Times New Roman" pitchFamily="18" charset="0"/>
              </a:rPr>
              <a:t>2. </a:t>
            </a:r>
            <a:r>
              <a:rPr lang="en-US" sz="2400" i="1" u="sng" dirty="0" err="1">
                <a:solidFill>
                  <a:srgbClr val="FF0000"/>
                </a:solidFill>
                <a:latin typeface="Times New Roman" pitchFamily="18" charset="0"/>
                <a:cs typeface="Times New Roman" pitchFamily="18" charset="0"/>
              </a:rPr>
              <a:t>Kết</a:t>
            </a:r>
            <a:r>
              <a:rPr lang="en-US" sz="2400" i="1" u="sng" dirty="0">
                <a:solidFill>
                  <a:srgbClr val="FF0000"/>
                </a:solidFill>
                <a:latin typeface="Times New Roman" pitchFamily="18" charset="0"/>
                <a:cs typeface="Times New Roman" pitchFamily="18" charset="0"/>
              </a:rPr>
              <a:t> </a:t>
            </a:r>
            <a:r>
              <a:rPr lang="en-US" sz="2400" i="1" u="sng" dirty="0" err="1">
                <a:solidFill>
                  <a:srgbClr val="FF0000"/>
                </a:solidFill>
                <a:latin typeface="Times New Roman" pitchFamily="18" charset="0"/>
                <a:cs typeface="Times New Roman" pitchFamily="18" charset="0"/>
              </a:rPr>
              <a:t>luận</a:t>
            </a:r>
            <a:r>
              <a:rPr lang="en-US" sz="2400" i="1" dirty="0">
                <a:solidFill>
                  <a:srgbClr val="FF0000"/>
                </a:solidFill>
                <a:latin typeface="Times New Roman" pitchFamily="18" charset="0"/>
                <a:cs typeface="Times New Roman" pitchFamily="18" charset="0"/>
              </a:rPr>
              <a:t>:</a:t>
            </a:r>
          </a:p>
        </p:txBody>
      </p:sp>
      <p:sp>
        <p:nvSpPr>
          <p:cNvPr id="132" name="Text Box 10"/>
          <p:cNvSpPr txBox="1">
            <a:spLocks noChangeArrowheads="1"/>
          </p:cNvSpPr>
          <p:nvPr/>
        </p:nvSpPr>
        <p:spPr bwMode="auto">
          <a:xfrm>
            <a:off x="1302880" y="1891515"/>
            <a:ext cx="10653174" cy="1200329"/>
          </a:xfrm>
          <a:prstGeom prst="rect">
            <a:avLst/>
          </a:prstGeom>
          <a:solidFill>
            <a:schemeClr val="bg1"/>
          </a:solidFill>
          <a:ln w="9525">
            <a:noFill/>
            <a:miter lim="800000"/>
            <a:headEnd/>
            <a:tailEnd/>
          </a:ln>
          <a:effectLst/>
        </p:spPr>
        <p:txBody>
          <a:bodyPr wrap="square">
            <a:spAutoFit/>
          </a:bodyPr>
          <a:lstStyle/>
          <a:p>
            <a:pPr algn="just">
              <a:buFont typeface="Wingdings" pitchFamily="2" charset="2"/>
              <a:buChar char="Ø"/>
            </a:pPr>
            <a:r>
              <a:rPr lang="en-US" sz="2400" i="1" dirty="0">
                <a:solidFill>
                  <a:schemeClr val="accent1">
                    <a:lumMod val="75000"/>
                  </a:schemeClr>
                </a:solidFill>
                <a:latin typeface="Times New Roman" pitchFamily="18" charset="0"/>
                <a:cs typeface="Times New Roman" pitchFamily="18" charset="0"/>
              </a:rPr>
              <a:t>Khi số đường sức từ xuyên qua tiết diện S của cuộn dây tăng thì dòng điện cảm ứng trong cuộn dây có chiều ngược với chiều dòng điện cảm ứng khi  số đường sức từ xuyên qua tiết diện đó giảm.</a:t>
            </a:r>
          </a:p>
        </p:txBody>
      </p:sp>
      <p:sp>
        <p:nvSpPr>
          <p:cNvPr id="133" name="Text Box 14"/>
          <p:cNvSpPr txBox="1">
            <a:spLocks noChangeArrowheads="1"/>
          </p:cNvSpPr>
          <p:nvPr/>
        </p:nvSpPr>
        <p:spPr bwMode="auto">
          <a:xfrm>
            <a:off x="952500" y="3091844"/>
            <a:ext cx="4343400" cy="461665"/>
          </a:xfrm>
          <a:prstGeom prst="rect">
            <a:avLst/>
          </a:prstGeom>
          <a:solidFill>
            <a:schemeClr val="bg1"/>
          </a:solidFill>
          <a:ln w="9525">
            <a:noFill/>
            <a:miter lim="800000"/>
            <a:headEnd/>
            <a:tailEnd/>
          </a:ln>
          <a:effectLst/>
        </p:spPr>
        <p:txBody>
          <a:bodyPr>
            <a:spAutoFit/>
          </a:bodyPr>
          <a:lstStyle/>
          <a:p>
            <a:pPr>
              <a:spcBef>
                <a:spcPct val="50000"/>
              </a:spcBef>
            </a:pPr>
            <a:r>
              <a:rPr lang="en-US" sz="2400" i="1" dirty="0" smtClean="0">
                <a:solidFill>
                  <a:srgbClr val="FF0000"/>
                </a:solidFill>
                <a:latin typeface="Times New Roman" pitchFamily="18" charset="0"/>
                <a:cs typeface="Times New Roman" pitchFamily="18" charset="0"/>
              </a:rPr>
              <a:t>3. </a:t>
            </a:r>
            <a:r>
              <a:rPr lang="en-US" sz="2400" i="1" u="sng" dirty="0" smtClean="0">
                <a:solidFill>
                  <a:srgbClr val="FF0000"/>
                </a:solidFill>
                <a:latin typeface="Times New Roman" pitchFamily="18" charset="0"/>
                <a:cs typeface="Times New Roman" pitchFamily="18" charset="0"/>
              </a:rPr>
              <a:t>Dòng điện xoay chiều</a:t>
            </a:r>
            <a:r>
              <a:rPr lang="en-US" sz="2400" i="1" dirty="0" smtClean="0">
                <a:solidFill>
                  <a:srgbClr val="FF0000"/>
                </a:solidFill>
                <a:latin typeface="Times New Roman" pitchFamily="18" charset="0"/>
                <a:cs typeface="Times New Roman" pitchFamily="18" charset="0"/>
              </a:rPr>
              <a:t>:</a:t>
            </a:r>
            <a:endParaRPr lang="en-US" sz="2400" i="1" dirty="0">
              <a:solidFill>
                <a:srgbClr val="FF0000"/>
              </a:solidFill>
              <a:latin typeface="Times New Roman" pitchFamily="18" charset="0"/>
              <a:cs typeface="Times New Roman" pitchFamily="18" charset="0"/>
            </a:endParaRPr>
          </a:p>
        </p:txBody>
      </p:sp>
      <p:sp>
        <p:nvSpPr>
          <p:cNvPr id="136" name="Oval 235"/>
          <p:cNvSpPr>
            <a:spLocks noChangeArrowheads="1"/>
          </p:cNvSpPr>
          <p:nvPr/>
        </p:nvSpPr>
        <p:spPr bwMode="auto">
          <a:xfrm rot="20820323">
            <a:off x="6863819" y="3574234"/>
            <a:ext cx="146050" cy="381000"/>
          </a:xfrm>
          <a:prstGeom prst="ellipse">
            <a:avLst/>
          </a:prstGeom>
          <a:solidFill>
            <a:srgbClr val="66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37" name="Oval 236"/>
          <p:cNvSpPr>
            <a:spLocks noChangeArrowheads="1"/>
          </p:cNvSpPr>
          <p:nvPr/>
        </p:nvSpPr>
        <p:spPr bwMode="auto">
          <a:xfrm rot="20820323">
            <a:off x="6632111" y="3775503"/>
            <a:ext cx="146050" cy="381000"/>
          </a:xfrm>
          <a:prstGeom prst="ellipse">
            <a:avLst/>
          </a:prstGeom>
          <a:solidFill>
            <a:srgbClr val="FF0000"/>
          </a:solidFill>
          <a:ln>
            <a:noFill/>
          </a:ln>
          <a:effectLst/>
          <a:extLst/>
        </p:spPr>
        <p:txBody>
          <a:bodyPr wrap="none" anchor="ctr"/>
          <a:lstStyle/>
          <a:p>
            <a:endParaRPr lang="vi-VN"/>
          </a:p>
        </p:txBody>
      </p:sp>
      <p:grpSp>
        <p:nvGrpSpPr>
          <p:cNvPr id="138" name="Group 137"/>
          <p:cNvGrpSpPr/>
          <p:nvPr/>
        </p:nvGrpSpPr>
        <p:grpSpPr>
          <a:xfrm>
            <a:off x="6227305" y="3780640"/>
            <a:ext cx="3810000" cy="2309813"/>
            <a:chOff x="6120329" y="2285608"/>
            <a:chExt cx="3810000" cy="2309813"/>
          </a:xfrm>
        </p:grpSpPr>
        <p:sp>
          <p:nvSpPr>
            <p:cNvPr id="139" name="Text Box 8"/>
            <p:cNvSpPr txBox="1">
              <a:spLocks noChangeArrowheads="1"/>
            </p:cNvSpPr>
            <p:nvPr/>
          </p:nvSpPr>
          <p:spPr bwMode="auto">
            <a:xfrm>
              <a:off x="6579116" y="3047608"/>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b="1">
                  <a:solidFill>
                    <a:srgbClr val="0000FF"/>
                  </a:solidFill>
                  <a:latin typeface="Times New Roman" panose="02020603050405020304" pitchFamily="18" charset="0"/>
                </a:rPr>
                <a:t>C2:</a:t>
              </a:r>
            </a:p>
          </p:txBody>
        </p:sp>
        <p:sp>
          <p:nvSpPr>
            <p:cNvPr id="140" name="AutoShape 234"/>
            <p:cNvSpPr>
              <a:spLocks noChangeArrowheads="1"/>
            </p:cNvSpPr>
            <p:nvPr/>
          </p:nvSpPr>
          <p:spPr bwMode="auto">
            <a:xfrm>
              <a:off x="6120329" y="3514334"/>
              <a:ext cx="3810000" cy="1081087"/>
            </a:xfrm>
            <a:prstGeom prst="parallelogram">
              <a:avLst>
                <a:gd name="adj" fmla="val 104340"/>
              </a:avLst>
            </a:prstGeom>
            <a:gradFill rotWithShape="1">
              <a:gsLst>
                <a:gs pos="0">
                  <a:srgbClr val="00CC99">
                    <a:gamma/>
                    <a:tint val="0"/>
                    <a:invGamma/>
                  </a:srgbClr>
                </a:gs>
                <a:gs pos="100000">
                  <a:srgbClr val="00CC99"/>
                </a:gs>
              </a:gsLst>
              <a:lin ang="5400000" scaled="1"/>
            </a:gradFill>
            <a:ln w="5715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1" name="Rectangle 237"/>
            <p:cNvSpPr>
              <a:spLocks noChangeArrowheads="1"/>
            </p:cNvSpPr>
            <p:nvPr/>
          </p:nvSpPr>
          <p:spPr bwMode="auto">
            <a:xfrm rot="20820323">
              <a:off x="6467991" y="2590409"/>
              <a:ext cx="342900" cy="1095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2" name="Rectangle 238"/>
            <p:cNvSpPr>
              <a:spLocks noChangeArrowheads="1"/>
            </p:cNvSpPr>
            <p:nvPr/>
          </p:nvSpPr>
          <p:spPr bwMode="auto">
            <a:xfrm rot="20820323">
              <a:off x="6688654" y="2390384"/>
              <a:ext cx="342900" cy="1095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3" name="Freeform 239" descr="Small grid"/>
            <p:cNvSpPr>
              <a:spLocks/>
            </p:cNvSpPr>
            <p:nvPr/>
          </p:nvSpPr>
          <p:spPr bwMode="auto">
            <a:xfrm>
              <a:off x="6515616" y="2285608"/>
              <a:ext cx="609600" cy="2133600"/>
            </a:xfrm>
            <a:custGeom>
              <a:avLst/>
              <a:gdLst>
                <a:gd name="T0" fmla="*/ 192 w 384"/>
                <a:gd name="T1" fmla="*/ 1152 h 1344"/>
                <a:gd name="T2" fmla="*/ 0 w 384"/>
                <a:gd name="T3" fmla="*/ 1344 h 1344"/>
                <a:gd name="T4" fmla="*/ 0 w 384"/>
                <a:gd name="T5" fmla="*/ 336 h 1344"/>
                <a:gd name="T6" fmla="*/ 384 w 384"/>
                <a:gd name="T7" fmla="*/ 0 h 1344"/>
                <a:gd name="T8" fmla="*/ 384 w 384"/>
                <a:gd name="T9" fmla="*/ 192 h 1344"/>
                <a:gd name="T10" fmla="*/ 144 w 384"/>
                <a:gd name="T11" fmla="*/ 420 h 1344"/>
                <a:gd name="T12" fmla="*/ 192 w 384"/>
                <a:gd name="T13" fmla="*/ 1152 h 1344"/>
              </a:gdLst>
              <a:ahLst/>
              <a:cxnLst>
                <a:cxn ang="0">
                  <a:pos x="T0" y="T1"/>
                </a:cxn>
                <a:cxn ang="0">
                  <a:pos x="T2" y="T3"/>
                </a:cxn>
                <a:cxn ang="0">
                  <a:pos x="T4" y="T5"/>
                </a:cxn>
                <a:cxn ang="0">
                  <a:pos x="T6" y="T7"/>
                </a:cxn>
                <a:cxn ang="0">
                  <a:pos x="T8" y="T9"/>
                </a:cxn>
                <a:cxn ang="0">
                  <a:pos x="T10" y="T11"/>
                </a:cxn>
                <a:cxn ang="0">
                  <a:pos x="T12" y="T13"/>
                </a:cxn>
              </a:cxnLst>
              <a:rect l="0" t="0" r="r" b="b"/>
              <a:pathLst>
                <a:path w="384" h="1344">
                  <a:moveTo>
                    <a:pt x="192" y="1152"/>
                  </a:moveTo>
                  <a:lnTo>
                    <a:pt x="0" y="1344"/>
                  </a:lnTo>
                  <a:lnTo>
                    <a:pt x="0" y="336"/>
                  </a:lnTo>
                  <a:lnTo>
                    <a:pt x="384" y="0"/>
                  </a:lnTo>
                  <a:lnTo>
                    <a:pt x="384" y="192"/>
                  </a:lnTo>
                  <a:lnTo>
                    <a:pt x="144" y="420"/>
                  </a:lnTo>
                  <a:lnTo>
                    <a:pt x="192" y="1152"/>
                  </a:lnTo>
                  <a:close/>
                </a:path>
              </a:pathLst>
            </a:custGeom>
            <a:pattFill prst="smGrid">
              <a:fgClr>
                <a:schemeClr val="bg1"/>
              </a:fgClr>
              <a:bgClr>
                <a:srgbClr val="525252"/>
              </a:bgClr>
            </a:pattFill>
            <a:ln w="19050" cmpd="sng">
              <a:solidFill>
                <a:schemeClr val="tx1"/>
              </a:solidFill>
              <a:round/>
              <a:headEnd/>
              <a:tailEnd/>
            </a:ln>
            <a:effectLst/>
            <a:extLst>
              <a:ext uri="{AF507438-7753-43E0-B8FC-AC1667EBCBE1}">
                <a14:hiddenEffects xmlns:a14="http://schemas.microsoft.com/office/drawing/2010/main">
                  <a:effectLst>
                    <a:outerShdw dist="12700" dir="16200000" algn="ctr" rotWithShape="0">
                      <a:schemeClr val="bg1">
                        <a:alpha val="50000"/>
                      </a:schemeClr>
                    </a:outerShdw>
                  </a:effectLst>
                </a14:hiddenEffects>
              </a:ext>
            </a:extLst>
          </p:spPr>
          <p:txBody>
            <a:bodyPr/>
            <a:lstStyle/>
            <a:p>
              <a:endParaRPr lang="vi-VN"/>
            </a:p>
          </p:txBody>
        </p:sp>
        <p:sp>
          <p:nvSpPr>
            <p:cNvPr id="144" name="Freeform 240"/>
            <p:cNvSpPr>
              <a:spLocks/>
            </p:cNvSpPr>
            <p:nvPr/>
          </p:nvSpPr>
          <p:spPr bwMode="auto">
            <a:xfrm>
              <a:off x="7077591" y="2614220"/>
              <a:ext cx="2057400" cy="1143000"/>
            </a:xfrm>
            <a:custGeom>
              <a:avLst/>
              <a:gdLst>
                <a:gd name="T0" fmla="*/ 0 w 1296"/>
                <a:gd name="T1" fmla="*/ 0 h 720"/>
                <a:gd name="T2" fmla="*/ 0 w 1296"/>
                <a:gd name="T3" fmla="*/ 720 h 720"/>
                <a:gd name="T4" fmla="*/ 1296 w 1296"/>
                <a:gd name="T5" fmla="*/ 720 h 720"/>
                <a:gd name="T6" fmla="*/ 1296 w 1296"/>
                <a:gd name="T7" fmla="*/ 0 h 720"/>
              </a:gdLst>
              <a:ahLst/>
              <a:cxnLst>
                <a:cxn ang="0">
                  <a:pos x="T0" y="T1"/>
                </a:cxn>
                <a:cxn ang="0">
                  <a:pos x="T2" y="T3"/>
                </a:cxn>
                <a:cxn ang="0">
                  <a:pos x="T4" y="T5"/>
                </a:cxn>
                <a:cxn ang="0">
                  <a:pos x="T6" y="T7"/>
                </a:cxn>
              </a:cxnLst>
              <a:rect l="0" t="0" r="r" b="b"/>
              <a:pathLst>
                <a:path w="1296" h="720">
                  <a:moveTo>
                    <a:pt x="0" y="0"/>
                  </a:moveTo>
                  <a:lnTo>
                    <a:pt x="0" y="720"/>
                  </a:lnTo>
                  <a:lnTo>
                    <a:pt x="1296" y="720"/>
                  </a:lnTo>
                  <a:lnTo>
                    <a:pt x="1296" y="0"/>
                  </a:lnTo>
                </a:path>
              </a:pathLst>
            </a:custGeom>
            <a:gradFill rotWithShape="1">
              <a:gsLst>
                <a:gs pos="0">
                  <a:srgbClr val="B2B2B2"/>
                </a:gs>
                <a:gs pos="100000">
                  <a:srgbClr val="B2B2B2">
                    <a:gamma/>
                    <a:shade val="46275"/>
                    <a:invGamma/>
                  </a:srgbClr>
                </a:gs>
              </a:gsLst>
              <a:lin ang="5400000" scaled="1"/>
            </a:gra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 name="Freeform 241"/>
            <p:cNvSpPr>
              <a:spLocks/>
            </p:cNvSpPr>
            <p:nvPr/>
          </p:nvSpPr>
          <p:spPr bwMode="auto">
            <a:xfrm>
              <a:off x="6648967" y="2595171"/>
              <a:ext cx="2619375" cy="371475"/>
            </a:xfrm>
            <a:custGeom>
              <a:avLst/>
              <a:gdLst>
                <a:gd name="T0" fmla="*/ 1650 w 1650"/>
                <a:gd name="T1" fmla="*/ 0 h 234"/>
                <a:gd name="T2" fmla="*/ 258 w 1650"/>
                <a:gd name="T3" fmla="*/ 0 h 234"/>
                <a:gd name="T4" fmla="*/ 0 w 1650"/>
                <a:gd name="T5" fmla="*/ 234 h 234"/>
                <a:gd name="T6" fmla="*/ 1308 w 1650"/>
                <a:gd name="T7" fmla="*/ 234 h 234"/>
                <a:gd name="T8" fmla="*/ 1590 w 1650"/>
                <a:gd name="T9" fmla="*/ 0 h 234"/>
              </a:gdLst>
              <a:ahLst/>
              <a:cxnLst>
                <a:cxn ang="0">
                  <a:pos x="T0" y="T1"/>
                </a:cxn>
                <a:cxn ang="0">
                  <a:pos x="T2" y="T3"/>
                </a:cxn>
                <a:cxn ang="0">
                  <a:pos x="T4" y="T5"/>
                </a:cxn>
                <a:cxn ang="0">
                  <a:pos x="T6" y="T7"/>
                </a:cxn>
                <a:cxn ang="0">
                  <a:pos x="T8" y="T9"/>
                </a:cxn>
              </a:cxnLst>
              <a:rect l="0" t="0" r="r" b="b"/>
              <a:pathLst>
                <a:path w="1650" h="234">
                  <a:moveTo>
                    <a:pt x="1650" y="0"/>
                  </a:moveTo>
                  <a:lnTo>
                    <a:pt x="258" y="0"/>
                  </a:lnTo>
                  <a:lnTo>
                    <a:pt x="0" y="234"/>
                  </a:lnTo>
                  <a:lnTo>
                    <a:pt x="1308" y="234"/>
                  </a:lnTo>
                  <a:lnTo>
                    <a:pt x="1590" y="0"/>
                  </a:lnTo>
                </a:path>
              </a:pathLst>
            </a:custGeom>
            <a:solidFill>
              <a:srgbClr val="B2B2B2"/>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6" name="Line 242"/>
            <p:cNvSpPr>
              <a:spLocks noChangeShapeType="1"/>
            </p:cNvSpPr>
            <p:nvPr/>
          </p:nvSpPr>
          <p:spPr bwMode="auto">
            <a:xfrm>
              <a:off x="6953766" y="2676133"/>
              <a:ext cx="15240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7" name="Line 243"/>
            <p:cNvSpPr>
              <a:spLocks noChangeShapeType="1"/>
            </p:cNvSpPr>
            <p:nvPr/>
          </p:nvSpPr>
          <p:spPr bwMode="auto">
            <a:xfrm flipV="1">
              <a:off x="7106166" y="2599933"/>
              <a:ext cx="76200" cy="762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8" name="Line 244"/>
            <p:cNvSpPr>
              <a:spLocks noChangeShapeType="1"/>
            </p:cNvSpPr>
            <p:nvPr/>
          </p:nvSpPr>
          <p:spPr bwMode="auto">
            <a:xfrm flipH="1">
              <a:off x="6839466" y="2593583"/>
              <a:ext cx="381000" cy="381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9" name="Line 245"/>
            <p:cNvSpPr>
              <a:spLocks noChangeShapeType="1"/>
            </p:cNvSpPr>
            <p:nvPr/>
          </p:nvSpPr>
          <p:spPr bwMode="auto">
            <a:xfrm flipH="1">
              <a:off x="6896616" y="2587233"/>
              <a:ext cx="381000" cy="381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0" name="Line 246"/>
            <p:cNvSpPr>
              <a:spLocks noChangeShapeType="1"/>
            </p:cNvSpPr>
            <p:nvPr/>
          </p:nvSpPr>
          <p:spPr bwMode="auto">
            <a:xfrm flipH="1">
              <a:off x="6953766" y="2587233"/>
              <a:ext cx="381000" cy="3810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51" name="Group 247"/>
            <p:cNvGrpSpPr>
              <a:grpSpLocks/>
            </p:cNvGrpSpPr>
            <p:nvPr/>
          </p:nvGrpSpPr>
          <p:grpSpPr bwMode="auto">
            <a:xfrm>
              <a:off x="7004566" y="2587233"/>
              <a:ext cx="495300" cy="387350"/>
              <a:chOff x="2088" y="2536"/>
              <a:chExt cx="312" cy="244"/>
            </a:xfrm>
          </p:grpSpPr>
          <p:sp>
            <p:nvSpPr>
              <p:cNvPr id="242" name="Line 248"/>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3" name="Line 249"/>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4" name="Line 250"/>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52" name="Group 251"/>
            <p:cNvGrpSpPr>
              <a:grpSpLocks/>
            </p:cNvGrpSpPr>
            <p:nvPr/>
          </p:nvGrpSpPr>
          <p:grpSpPr bwMode="auto">
            <a:xfrm>
              <a:off x="7169666" y="2587233"/>
              <a:ext cx="495300" cy="387350"/>
              <a:chOff x="2088" y="2536"/>
              <a:chExt cx="312" cy="244"/>
            </a:xfrm>
          </p:grpSpPr>
          <p:sp>
            <p:nvSpPr>
              <p:cNvPr id="239" name="Line 252"/>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0" name="Line 253"/>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1" name="Line 254"/>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53" name="Group 255"/>
            <p:cNvGrpSpPr>
              <a:grpSpLocks/>
            </p:cNvGrpSpPr>
            <p:nvPr/>
          </p:nvGrpSpPr>
          <p:grpSpPr bwMode="auto">
            <a:xfrm>
              <a:off x="7334766" y="2587233"/>
              <a:ext cx="495300" cy="387350"/>
              <a:chOff x="2088" y="2536"/>
              <a:chExt cx="312" cy="244"/>
            </a:xfrm>
          </p:grpSpPr>
          <p:sp>
            <p:nvSpPr>
              <p:cNvPr id="236" name="Line 256"/>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7" name="Line 257"/>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8" name="Line 258"/>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54" name="Group 259"/>
            <p:cNvGrpSpPr>
              <a:grpSpLocks/>
            </p:cNvGrpSpPr>
            <p:nvPr/>
          </p:nvGrpSpPr>
          <p:grpSpPr bwMode="auto">
            <a:xfrm>
              <a:off x="6791841" y="2779320"/>
              <a:ext cx="190500" cy="185738"/>
              <a:chOff x="1946" y="2181"/>
              <a:chExt cx="120" cy="117"/>
            </a:xfrm>
          </p:grpSpPr>
          <p:sp>
            <p:nvSpPr>
              <p:cNvPr id="234" name="Line 260"/>
              <p:cNvSpPr>
                <a:spLocks noChangeShapeType="1"/>
              </p:cNvSpPr>
              <p:nvPr/>
            </p:nvSpPr>
            <p:spPr bwMode="auto">
              <a:xfrm flipH="1">
                <a:off x="1946" y="2181"/>
                <a:ext cx="120" cy="117"/>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5" name="Line 261"/>
              <p:cNvSpPr>
                <a:spLocks noChangeShapeType="1"/>
              </p:cNvSpPr>
              <p:nvPr/>
            </p:nvSpPr>
            <p:spPr bwMode="auto">
              <a:xfrm flipH="1">
                <a:off x="1985" y="2182"/>
                <a:ext cx="81"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55" name="Line 262"/>
            <p:cNvSpPr>
              <a:spLocks noChangeShapeType="1"/>
            </p:cNvSpPr>
            <p:nvPr/>
          </p:nvSpPr>
          <p:spPr bwMode="auto">
            <a:xfrm>
              <a:off x="6606104" y="2595170"/>
              <a:ext cx="76200" cy="762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6" name="Line 263"/>
            <p:cNvSpPr>
              <a:spLocks noChangeShapeType="1"/>
            </p:cNvSpPr>
            <p:nvPr/>
          </p:nvSpPr>
          <p:spPr bwMode="auto">
            <a:xfrm>
              <a:off x="6680716" y="2579295"/>
              <a:ext cx="25400" cy="7143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7" name="Rectangle 264"/>
            <p:cNvSpPr>
              <a:spLocks noChangeArrowheads="1"/>
            </p:cNvSpPr>
            <p:nvPr/>
          </p:nvSpPr>
          <p:spPr bwMode="auto">
            <a:xfrm rot="20820323">
              <a:off x="6718817" y="2339584"/>
              <a:ext cx="244475" cy="53975"/>
            </a:xfrm>
            <a:prstGeom prst="rect">
              <a:avLst/>
            </a:prstGeom>
            <a:solidFill>
              <a:schemeClr val="tx1"/>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8" name="Line 265"/>
            <p:cNvSpPr>
              <a:spLocks noChangeShapeType="1"/>
            </p:cNvSpPr>
            <p:nvPr/>
          </p:nvSpPr>
          <p:spPr bwMode="auto">
            <a:xfrm>
              <a:off x="6820416" y="2390383"/>
              <a:ext cx="0" cy="1524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9" name="Line 266"/>
            <p:cNvSpPr>
              <a:spLocks noChangeShapeType="1"/>
            </p:cNvSpPr>
            <p:nvPr/>
          </p:nvSpPr>
          <p:spPr bwMode="auto">
            <a:xfrm>
              <a:off x="6887091" y="2352283"/>
              <a:ext cx="0" cy="15240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0" name="Rectangle 267"/>
            <p:cNvSpPr>
              <a:spLocks noChangeArrowheads="1"/>
            </p:cNvSpPr>
            <p:nvPr/>
          </p:nvSpPr>
          <p:spPr bwMode="auto">
            <a:xfrm rot="20820323">
              <a:off x="6515617" y="2549134"/>
              <a:ext cx="244475" cy="53975"/>
            </a:xfrm>
            <a:prstGeom prst="rect">
              <a:avLst/>
            </a:prstGeom>
            <a:solidFill>
              <a:srgbClr val="FF33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1" name="Oval 268"/>
            <p:cNvSpPr>
              <a:spLocks noChangeArrowheads="1"/>
            </p:cNvSpPr>
            <p:nvPr/>
          </p:nvSpPr>
          <p:spPr bwMode="auto">
            <a:xfrm flipH="1" flipV="1">
              <a:off x="6874391" y="2542783"/>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2" name="Oval 269"/>
            <p:cNvSpPr>
              <a:spLocks noChangeArrowheads="1"/>
            </p:cNvSpPr>
            <p:nvPr/>
          </p:nvSpPr>
          <p:spPr bwMode="auto">
            <a:xfrm flipH="1" flipV="1">
              <a:off x="6709291" y="2692008"/>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3" name="Oval 270"/>
            <p:cNvSpPr>
              <a:spLocks noChangeArrowheads="1"/>
            </p:cNvSpPr>
            <p:nvPr/>
          </p:nvSpPr>
          <p:spPr bwMode="auto">
            <a:xfrm flipH="1" flipV="1">
              <a:off x="6795016" y="2615808"/>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164" name="Group 271"/>
            <p:cNvGrpSpPr>
              <a:grpSpLocks/>
            </p:cNvGrpSpPr>
            <p:nvPr/>
          </p:nvGrpSpPr>
          <p:grpSpPr bwMode="auto">
            <a:xfrm>
              <a:off x="6639442" y="2957120"/>
              <a:ext cx="2619375" cy="1157288"/>
              <a:chOff x="1850" y="2293"/>
              <a:chExt cx="1650" cy="729"/>
            </a:xfrm>
          </p:grpSpPr>
          <p:sp>
            <p:nvSpPr>
              <p:cNvPr id="192" name="Freeform 272"/>
              <p:cNvSpPr>
                <a:spLocks/>
              </p:cNvSpPr>
              <p:nvPr/>
            </p:nvSpPr>
            <p:spPr bwMode="auto">
              <a:xfrm>
                <a:off x="1850" y="2782"/>
                <a:ext cx="1650" cy="234"/>
              </a:xfrm>
              <a:custGeom>
                <a:avLst/>
                <a:gdLst>
                  <a:gd name="T0" fmla="*/ 1650 w 1650"/>
                  <a:gd name="T1" fmla="*/ 0 h 234"/>
                  <a:gd name="T2" fmla="*/ 258 w 1650"/>
                  <a:gd name="T3" fmla="*/ 0 h 234"/>
                  <a:gd name="T4" fmla="*/ 0 w 1650"/>
                  <a:gd name="T5" fmla="*/ 234 h 234"/>
                  <a:gd name="T6" fmla="*/ 1308 w 1650"/>
                  <a:gd name="T7" fmla="*/ 234 h 234"/>
                  <a:gd name="T8" fmla="*/ 1590 w 1650"/>
                  <a:gd name="T9" fmla="*/ 0 h 234"/>
                </a:gdLst>
                <a:ahLst/>
                <a:cxnLst>
                  <a:cxn ang="0">
                    <a:pos x="T0" y="T1"/>
                  </a:cxn>
                  <a:cxn ang="0">
                    <a:pos x="T2" y="T3"/>
                  </a:cxn>
                  <a:cxn ang="0">
                    <a:pos x="T4" y="T5"/>
                  </a:cxn>
                  <a:cxn ang="0">
                    <a:pos x="T6" y="T7"/>
                  </a:cxn>
                  <a:cxn ang="0">
                    <a:pos x="T8" y="T9"/>
                  </a:cxn>
                </a:cxnLst>
                <a:rect l="0" t="0" r="r" b="b"/>
                <a:pathLst>
                  <a:path w="1650" h="234">
                    <a:moveTo>
                      <a:pt x="1650" y="0"/>
                    </a:moveTo>
                    <a:lnTo>
                      <a:pt x="258" y="0"/>
                    </a:lnTo>
                    <a:lnTo>
                      <a:pt x="0" y="234"/>
                    </a:lnTo>
                    <a:lnTo>
                      <a:pt x="1308" y="234"/>
                    </a:lnTo>
                    <a:lnTo>
                      <a:pt x="1590" y="0"/>
                    </a:lnTo>
                  </a:path>
                </a:pathLst>
              </a:custGeom>
              <a:gradFill rotWithShape="1">
                <a:gsLst>
                  <a:gs pos="0">
                    <a:srgbClr val="B2B2B2"/>
                  </a:gs>
                  <a:gs pos="100000">
                    <a:srgbClr val="B2B2B2">
                      <a:gamma/>
                      <a:shade val="46275"/>
                      <a:invGamma/>
                    </a:srgbClr>
                  </a:gs>
                </a:gsLst>
                <a:lin ang="0" scaled="1"/>
              </a:gra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3" name="Freeform 273"/>
              <p:cNvSpPr>
                <a:spLocks/>
              </p:cNvSpPr>
              <p:nvPr/>
            </p:nvSpPr>
            <p:spPr bwMode="auto">
              <a:xfrm>
                <a:off x="1856" y="2299"/>
                <a:ext cx="1296" cy="720"/>
              </a:xfrm>
              <a:custGeom>
                <a:avLst/>
                <a:gdLst>
                  <a:gd name="T0" fmla="*/ 0 w 1296"/>
                  <a:gd name="T1" fmla="*/ 0 h 720"/>
                  <a:gd name="T2" fmla="*/ 0 w 1296"/>
                  <a:gd name="T3" fmla="*/ 720 h 720"/>
                  <a:gd name="T4" fmla="*/ 1296 w 1296"/>
                  <a:gd name="T5" fmla="*/ 720 h 720"/>
                  <a:gd name="T6" fmla="*/ 1296 w 1296"/>
                  <a:gd name="T7" fmla="*/ 0 h 720"/>
                </a:gdLst>
                <a:ahLst/>
                <a:cxnLst>
                  <a:cxn ang="0">
                    <a:pos x="T0" y="T1"/>
                  </a:cxn>
                  <a:cxn ang="0">
                    <a:pos x="T2" y="T3"/>
                  </a:cxn>
                  <a:cxn ang="0">
                    <a:pos x="T4" y="T5"/>
                  </a:cxn>
                  <a:cxn ang="0">
                    <a:pos x="T6" y="T7"/>
                  </a:cxn>
                </a:cxnLst>
                <a:rect l="0" t="0" r="r" b="b"/>
                <a:pathLst>
                  <a:path w="1296" h="720">
                    <a:moveTo>
                      <a:pt x="0" y="0"/>
                    </a:moveTo>
                    <a:lnTo>
                      <a:pt x="0" y="720"/>
                    </a:lnTo>
                    <a:lnTo>
                      <a:pt x="1296" y="720"/>
                    </a:lnTo>
                    <a:lnTo>
                      <a:pt x="1296" y="0"/>
                    </a:lnTo>
                  </a:path>
                </a:pathLst>
              </a:custGeom>
              <a:gradFill rotWithShape="1">
                <a:gsLst>
                  <a:gs pos="0">
                    <a:srgbClr val="B2B2B2"/>
                  </a:gs>
                  <a:gs pos="100000">
                    <a:srgbClr val="B2B2B2">
                      <a:gamma/>
                      <a:shade val="46275"/>
                      <a:invGamma/>
                    </a:srgbClr>
                  </a:gs>
                </a:gsLst>
                <a:lin ang="5400000" scaled="1"/>
              </a:gra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4" name="Line 274"/>
              <p:cNvSpPr>
                <a:spLocks noChangeShapeType="1"/>
              </p:cNvSpPr>
              <p:nvPr/>
            </p:nvSpPr>
            <p:spPr bwMode="auto">
              <a:xfrm>
                <a:off x="1980" y="229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5" name="Line 275"/>
              <p:cNvSpPr>
                <a:spLocks noChangeShapeType="1"/>
              </p:cNvSpPr>
              <p:nvPr/>
            </p:nvSpPr>
            <p:spPr bwMode="auto">
              <a:xfrm>
                <a:off x="2013" y="229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6" name="Line 276"/>
              <p:cNvSpPr>
                <a:spLocks noChangeShapeType="1"/>
              </p:cNvSpPr>
              <p:nvPr/>
            </p:nvSpPr>
            <p:spPr bwMode="auto">
              <a:xfrm>
                <a:off x="2049" y="229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97" name="Group 277"/>
              <p:cNvGrpSpPr>
                <a:grpSpLocks/>
              </p:cNvGrpSpPr>
              <p:nvPr/>
            </p:nvGrpSpPr>
            <p:grpSpPr bwMode="auto">
              <a:xfrm>
                <a:off x="2085" y="2293"/>
                <a:ext cx="69" cy="723"/>
                <a:chOff x="1996" y="2673"/>
                <a:chExt cx="69" cy="723"/>
              </a:xfrm>
            </p:grpSpPr>
            <p:sp>
              <p:nvSpPr>
                <p:cNvPr id="231" name="Line 278"/>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2" name="Line 279"/>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3" name="Line 280"/>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98" name="Group 281"/>
              <p:cNvGrpSpPr>
                <a:grpSpLocks/>
              </p:cNvGrpSpPr>
              <p:nvPr/>
            </p:nvGrpSpPr>
            <p:grpSpPr bwMode="auto">
              <a:xfrm>
                <a:off x="2186" y="2296"/>
                <a:ext cx="69" cy="723"/>
                <a:chOff x="1996" y="2673"/>
                <a:chExt cx="69" cy="723"/>
              </a:xfrm>
            </p:grpSpPr>
            <p:sp>
              <p:nvSpPr>
                <p:cNvPr id="228" name="Line 282"/>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9" name="Line 283"/>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0" name="Line 284"/>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99" name="Group 285"/>
              <p:cNvGrpSpPr>
                <a:grpSpLocks/>
              </p:cNvGrpSpPr>
              <p:nvPr/>
            </p:nvGrpSpPr>
            <p:grpSpPr bwMode="auto">
              <a:xfrm>
                <a:off x="2291" y="2296"/>
                <a:ext cx="69" cy="723"/>
                <a:chOff x="1996" y="2673"/>
                <a:chExt cx="69" cy="723"/>
              </a:xfrm>
            </p:grpSpPr>
            <p:sp>
              <p:nvSpPr>
                <p:cNvPr id="225" name="Line 286"/>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6" name="Line 287"/>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7" name="Line 288"/>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00" name="Group 289"/>
              <p:cNvGrpSpPr>
                <a:grpSpLocks/>
              </p:cNvGrpSpPr>
              <p:nvPr/>
            </p:nvGrpSpPr>
            <p:grpSpPr bwMode="auto">
              <a:xfrm>
                <a:off x="2393" y="2293"/>
                <a:ext cx="69" cy="723"/>
                <a:chOff x="1996" y="2673"/>
                <a:chExt cx="69" cy="723"/>
              </a:xfrm>
            </p:grpSpPr>
            <p:sp>
              <p:nvSpPr>
                <p:cNvPr id="222" name="Line 290"/>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3" name="Line 291"/>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4" name="Line 292"/>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01" name="Group 293"/>
              <p:cNvGrpSpPr>
                <a:grpSpLocks/>
              </p:cNvGrpSpPr>
              <p:nvPr/>
            </p:nvGrpSpPr>
            <p:grpSpPr bwMode="auto">
              <a:xfrm>
                <a:off x="2498" y="2293"/>
                <a:ext cx="69" cy="723"/>
                <a:chOff x="1996" y="2673"/>
                <a:chExt cx="69" cy="723"/>
              </a:xfrm>
            </p:grpSpPr>
            <p:sp>
              <p:nvSpPr>
                <p:cNvPr id="219" name="Line 294"/>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0" name="Line 295"/>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1" name="Line 296"/>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02" name="Group 297"/>
              <p:cNvGrpSpPr>
                <a:grpSpLocks/>
              </p:cNvGrpSpPr>
              <p:nvPr/>
            </p:nvGrpSpPr>
            <p:grpSpPr bwMode="auto">
              <a:xfrm>
                <a:off x="2600" y="2299"/>
                <a:ext cx="69" cy="723"/>
                <a:chOff x="1996" y="2673"/>
                <a:chExt cx="69" cy="723"/>
              </a:xfrm>
            </p:grpSpPr>
            <p:sp>
              <p:nvSpPr>
                <p:cNvPr id="216" name="Line 298"/>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7" name="Line 299"/>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8" name="Line 300"/>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03" name="Group 301"/>
              <p:cNvGrpSpPr>
                <a:grpSpLocks/>
              </p:cNvGrpSpPr>
              <p:nvPr/>
            </p:nvGrpSpPr>
            <p:grpSpPr bwMode="auto">
              <a:xfrm>
                <a:off x="2705" y="2299"/>
                <a:ext cx="69" cy="723"/>
                <a:chOff x="1996" y="2673"/>
                <a:chExt cx="69" cy="723"/>
              </a:xfrm>
            </p:grpSpPr>
            <p:sp>
              <p:nvSpPr>
                <p:cNvPr id="213" name="Line 302"/>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4" name="Line 303"/>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5" name="Line 304"/>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04" name="Group 305"/>
              <p:cNvGrpSpPr>
                <a:grpSpLocks/>
              </p:cNvGrpSpPr>
              <p:nvPr/>
            </p:nvGrpSpPr>
            <p:grpSpPr bwMode="auto">
              <a:xfrm>
                <a:off x="2810" y="2299"/>
                <a:ext cx="69" cy="723"/>
                <a:chOff x="1996" y="2673"/>
                <a:chExt cx="69" cy="723"/>
              </a:xfrm>
            </p:grpSpPr>
            <p:sp>
              <p:nvSpPr>
                <p:cNvPr id="210" name="Line 306"/>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1" name="Line 307"/>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2" name="Line 308"/>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05" name="Group 309"/>
              <p:cNvGrpSpPr>
                <a:grpSpLocks/>
              </p:cNvGrpSpPr>
              <p:nvPr/>
            </p:nvGrpSpPr>
            <p:grpSpPr bwMode="auto">
              <a:xfrm>
                <a:off x="2915" y="2299"/>
                <a:ext cx="69" cy="723"/>
                <a:chOff x="1996" y="2673"/>
                <a:chExt cx="69" cy="723"/>
              </a:xfrm>
            </p:grpSpPr>
            <p:sp>
              <p:nvSpPr>
                <p:cNvPr id="207" name="Line 310"/>
                <p:cNvSpPr>
                  <a:spLocks noChangeShapeType="1"/>
                </p:cNvSpPr>
                <p:nvPr/>
              </p:nvSpPr>
              <p:spPr bwMode="auto">
                <a:xfrm>
                  <a:off x="1996" y="2676"/>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8" name="Line 311"/>
                <p:cNvSpPr>
                  <a:spLocks noChangeShapeType="1"/>
                </p:cNvSpPr>
                <p:nvPr/>
              </p:nvSpPr>
              <p:spPr bwMode="auto">
                <a:xfrm>
                  <a:off x="2029"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9" name="Line 312"/>
                <p:cNvSpPr>
                  <a:spLocks noChangeShapeType="1"/>
                </p:cNvSpPr>
                <p:nvPr/>
              </p:nvSpPr>
              <p:spPr bwMode="auto">
                <a:xfrm>
                  <a:off x="2065" y="267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06" name="Line 313"/>
              <p:cNvSpPr>
                <a:spLocks noChangeShapeType="1"/>
              </p:cNvSpPr>
              <p:nvPr/>
            </p:nvSpPr>
            <p:spPr bwMode="auto">
              <a:xfrm>
                <a:off x="1947" y="2293"/>
                <a:ext cx="0" cy="72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65" name="Group 314"/>
            <p:cNvGrpSpPr>
              <a:grpSpLocks/>
            </p:cNvGrpSpPr>
            <p:nvPr/>
          </p:nvGrpSpPr>
          <p:grpSpPr bwMode="auto">
            <a:xfrm>
              <a:off x="7499866" y="2299895"/>
              <a:ext cx="1778000" cy="2128838"/>
              <a:chOff x="2392" y="1879"/>
              <a:chExt cx="1120" cy="1341"/>
            </a:xfrm>
          </p:grpSpPr>
          <p:sp>
            <p:nvSpPr>
              <p:cNvPr id="166" name="Freeform 315" descr="Small grid"/>
              <p:cNvSpPr>
                <a:spLocks/>
              </p:cNvSpPr>
              <p:nvPr/>
            </p:nvSpPr>
            <p:spPr bwMode="auto">
              <a:xfrm>
                <a:off x="3137" y="1879"/>
                <a:ext cx="375" cy="1263"/>
              </a:xfrm>
              <a:custGeom>
                <a:avLst/>
                <a:gdLst>
                  <a:gd name="T0" fmla="*/ 375 w 375"/>
                  <a:gd name="T1" fmla="*/ 0 h 1263"/>
                  <a:gd name="T2" fmla="*/ 369 w 375"/>
                  <a:gd name="T3" fmla="*/ 936 h 1263"/>
                  <a:gd name="T4" fmla="*/ 369 w 375"/>
                  <a:gd name="T5" fmla="*/ 945 h 1263"/>
                  <a:gd name="T6" fmla="*/ 0 w 375"/>
                  <a:gd name="T7" fmla="*/ 1263 h 1263"/>
                  <a:gd name="T8" fmla="*/ 9 w 375"/>
                  <a:gd name="T9" fmla="*/ 1155 h 1263"/>
                  <a:gd name="T10" fmla="*/ 297 w 375"/>
                  <a:gd name="T11" fmla="*/ 915 h 1263"/>
                  <a:gd name="T12" fmla="*/ 297 w 375"/>
                  <a:gd name="T13" fmla="*/ 195 h 1263"/>
                  <a:gd name="T14" fmla="*/ 9 w 375"/>
                  <a:gd name="T15" fmla="*/ 435 h 1263"/>
                  <a:gd name="T16" fmla="*/ 3 w 375"/>
                  <a:gd name="T17" fmla="*/ 276 h 1263"/>
                  <a:gd name="T18" fmla="*/ 375 w 375"/>
                  <a:gd name="T19" fmla="*/ 0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1263">
                    <a:moveTo>
                      <a:pt x="375" y="0"/>
                    </a:moveTo>
                    <a:lnTo>
                      <a:pt x="369" y="936"/>
                    </a:lnTo>
                    <a:lnTo>
                      <a:pt x="369" y="945"/>
                    </a:lnTo>
                    <a:lnTo>
                      <a:pt x="0" y="1263"/>
                    </a:lnTo>
                    <a:lnTo>
                      <a:pt x="9" y="1155"/>
                    </a:lnTo>
                    <a:lnTo>
                      <a:pt x="297" y="915"/>
                    </a:lnTo>
                    <a:lnTo>
                      <a:pt x="297" y="195"/>
                    </a:lnTo>
                    <a:lnTo>
                      <a:pt x="9" y="435"/>
                    </a:lnTo>
                    <a:lnTo>
                      <a:pt x="3" y="276"/>
                    </a:lnTo>
                    <a:lnTo>
                      <a:pt x="375" y="0"/>
                    </a:lnTo>
                    <a:close/>
                  </a:path>
                </a:pathLst>
              </a:custGeom>
              <a:pattFill prst="smGrid">
                <a:fgClr>
                  <a:schemeClr val="bg2"/>
                </a:fgClr>
                <a:bgClr>
                  <a:schemeClr val="bg1"/>
                </a:bgClr>
              </a:pattFill>
              <a:ln>
                <a:noFill/>
              </a:ln>
              <a:effectLst>
                <a:outerShdw dist="68392" dir="17508085"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a:lstStyle/>
              <a:p>
                <a:endParaRPr lang="vi-VN"/>
              </a:p>
            </p:txBody>
          </p:sp>
          <p:grpSp>
            <p:nvGrpSpPr>
              <p:cNvPr id="167" name="Group 316"/>
              <p:cNvGrpSpPr>
                <a:grpSpLocks/>
              </p:cNvGrpSpPr>
              <p:nvPr/>
            </p:nvGrpSpPr>
            <p:grpSpPr bwMode="auto">
              <a:xfrm>
                <a:off x="2392" y="2060"/>
                <a:ext cx="312" cy="244"/>
                <a:chOff x="2088" y="2536"/>
                <a:chExt cx="312" cy="244"/>
              </a:xfrm>
            </p:grpSpPr>
            <p:sp>
              <p:nvSpPr>
                <p:cNvPr id="189" name="Line 317"/>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0" name="Line 318"/>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1" name="Line 319"/>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68" name="Group 320"/>
              <p:cNvGrpSpPr>
                <a:grpSpLocks/>
              </p:cNvGrpSpPr>
              <p:nvPr/>
            </p:nvGrpSpPr>
            <p:grpSpPr bwMode="auto">
              <a:xfrm>
                <a:off x="2496" y="2060"/>
                <a:ext cx="312" cy="244"/>
                <a:chOff x="2088" y="2536"/>
                <a:chExt cx="312" cy="244"/>
              </a:xfrm>
            </p:grpSpPr>
            <p:sp>
              <p:nvSpPr>
                <p:cNvPr id="186" name="Line 321"/>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7" name="Line 322"/>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8" name="Line 323"/>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69" name="Group 324"/>
              <p:cNvGrpSpPr>
                <a:grpSpLocks/>
              </p:cNvGrpSpPr>
              <p:nvPr/>
            </p:nvGrpSpPr>
            <p:grpSpPr bwMode="auto">
              <a:xfrm>
                <a:off x="2596" y="2064"/>
                <a:ext cx="312" cy="244"/>
                <a:chOff x="2088" y="2536"/>
                <a:chExt cx="312" cy="244"/>
              </a:xfrm>
            </p:grpSpPr>
            <p:sp>
              <p:nvSpPr>
                <p:cNvPr id="183" name="Line 325"/>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4" name="Line 326"/>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5" name="Line 327"/>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70" name="Group 328"/>
              <p:cNvGrpSpPr>
                <a:grpSpLocks/>
              </p:cNvGrpSpPr>
              <p:nvPr/>
            </p:nvGrpSpPr>
            <p:grpSpPr bwMode="auto">
              <a:xfrm>
                <a:off x="2704" y="2060"/>
                <a:ext cx="312" cy="244"/>
                <a:chOff x="2088" y="2536"/>
                <a:chExt cx="312" cy="244"/>
              </a:xfrm>
            </p:grpSpPr>
            <p:sp>
              <p:nvSpPr>
                <p:cNvPr id="180" name="Line 329"/>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1" name="Line 330"/>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2" name="Line 331"/>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71" name="Group 332"/>
              <p:cNvGrpSpPr>
                <a:grpSpLocks/>
              </p:cNvGrpSpPr>
              <p:nvPr/>
            </p:nvGrpSpPr>
            <p:grpSpPr bwMode="auto">
              <a:xfrm>
                <a:off x="2808" y="2060"/>
                <a:ext cx="312" cy="244"/>
                <a:chOff x="2088" y="2536"/>
                <a:chExt cx="312" cy="244"/>
              </a:xfrm>
            </p:grpSpPr>
            <p:sp>
              <p:nvSpPr>
                <p:cNvPr id="177" name="Line 333"/>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8" name="Line 334"/>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9" name="Line 335"/>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72" name="Group 336"/>
              <p:cNvGrpSpPr>
                <a:grpSpLocks/>
              </p:cNvGrpSpPr>
              <p:nvPr/>
            </p:nvGrpSpPr>
            <p:grpSpPr bwMode="auto">
              <a:xfrm>
                <a:off x="2908" y="2064"/>
                <a:ext cx="312" cy="244"/>
                <a:chOff x="2088" y="2536"/>
                <a:chExt cx="312" cy="244"/>
              </a:xfrm>
            </p:grpSpPr>
            <p:sp>
              <p:nvSpPr>
                <p:cNvPr id="174" name="Line 337"/>
                <p:cNvSpPr>
                  <a:spLocks noChangeShapeType="1"/>
                </p:cNvSpPr>
                <p:nvPr/>
              </p:nvSpPr>
              <p:spPr bwMode="auto">
                <a:xfrm flipH="1">
                  <a:off x="2088" y="2540"/>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5" name="Line 338"/>
                <p:cNvSpPr>
                  <a:spLocks noChangeShapeType="1"/>
                </p:cNvSpPr>
                <p:nvPr/>
              </p:nvSpPr>
              <p:spPr bwMode="auto">
                <a:xfrm flipH="1">
                  <a:off x="2124"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6" name="Line 339"/>
                <p:cNvSpPr>
                  <a:spLocks noChangeShapeType="1"/>
                </p:cNvSpPr>
                <p:nvPr/>
              </p:nvSpPr>
              <p:spPr bwMode="auto">
                <a:xfrm flipH="1">
                  <a:off x="2160" y="2536"/>
                  <a:ext cx="240" cy="24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73" name="Freeform 340" descr="Small grid"/>
              <p:cNvSpPr>
                <a:spLocks/>
              </p:cNvSpPr>
              <p:nvPr/>
            </p:nvSpPr>
            <p:spPr bwMode="auto">
              <a:xfrm>
                <a:off x="3062" y="2144"/>
                <a:ext cx="96" cy="1076"/>
              </a:xfrm>
              <a:custGeom>
                <a:avLst/>
                <a:gdLst>
                  <a:gd name="T0" fmla="*/ 0 w 96"/>
                  <a:gd name="T1" fmla="*/ 68 h 1076"/>
                  <a:gd name="T2" fmla="*/ 0 w 96"/>
                  <a:gd name="T3" fmla="*/ 1076 h 1076"/>
                  <a:gd name="T4" fmla="*/ 96 w 96"/>
                  <a:gd name="T5" fmla="*/ 980 h 1076"/>
                  <a:gd name="T6" fmla="*/ 96 w 96"/>
                  <a:gd name="T7" fmla="*/ 0 h 1076"/>
                  <a:gd name="T8" fmla="*/ 0 w 96"/>
                  <a:gd name="T9" fmla="*/ 68 h 1076"/>
                </a:gdLst>
                <a:ahLst/>
                <a:cxnLst>
                  <a:cxn ang="0">
                    <a:pos x="T0" y="T1"/>
                  </a:cxn>
                  <a:cxn ang="0">
                    <a:pos x="T2" y="T3"/>
                  </a:cxn>
                  <a:cxn ang="0">
                    <a:pos x="T4" y="T5"/>
                  </a:cxn>
                  <a:cxn ang="0">
                    <a:pos x="T6" y="T7"/>
                  </a:cxn>
                  <a:cxn ang="0">
                    <a:pos x="T8" y="T9"/>
                  </a:cxn>
                </a:cxnLst>
                <a:rect l="0" t="0" r="r" b="b"/>
                <a:pathLst>
                  <a:path w="96" h="1076">
                    <a:moveTo>
                      <a:pt x="0" y="68"/>
                    </a:moveTo>
                    <a:lnTo>
                      <a:pt x="0" y="1076"/>
                    </a:lnTo>
                    <a:lnTo>
                      <a:pt x="96" y="980"/>
                    </a:lnTo>
                    <a:lnTo>
                      <a:pt x="96" y="0"/>
                    </a:lnTo>
                    <a:lnTo>
                      <a:pt x="0" y="68"/>
                    </a:lnTo>
                    <a:close/>
                  </a:path>
                </a:pathLst>
              </a:custGeom>
              <a:pattFill prst="smGrid">
                <a:fgClr>
                  <a:schemeClr val="bg2"/>
                </a:fgClr>
                <a:bgClr>
                  <a:schemeClr val="bg1"/>
                </a:bgClr>
              </a:pattFill>
              <a:ln>
                <a:noFill/>
              </a:ln>
              <a:effectLst>
                <a:prstShdw prst="shdw13" dist="12700" dir="10800000">
                  <a:schemeClr val="tx2">
                    <a:alpha val="50000"/>
                  </a:schemeClr>
                </a:prstShdw>
              </a:effectLst>
              <a:extLst>
                <a:ext uri="{91240B29-F687-4F45-9708-019B960494DF}">
                  <a14:hiddenLine xmlns:a14="http://schemas.microsoft.com/office/drawing/2010/main" w="9525">
                    <a:solidFill>
                      <a:schemeClr val="tx1"/>
                    </a:solidFill>
                    <a:round/>
                    <a:headEnd/>
                    <a:tailEnd/>
                  </a14:hiddenLine>
                </a:ext>
              </a:extLst>
            </p:spPr>
            <p:txBody>
              <a:bodyPr/>
              <a:lstStyle/>
              <a:p>
                <a:endParaRPr lang="vi-VN"/>
              </a:p>
            </p:txBody>
          </p:sp>
        </p:grpSp>
      </p:grpSp>
      <p:sp>
        <p:nvSpPr>
          <p:cNvPr id="245" name="Oval 205"/>
          <p:cNvSpPr>
            <a:spLocks noChangeArrowheads="1"/>
          </p:cNvSpPr>
          <p:nvPr/>
        </p:nvSpPr>
        <p:spPr bwMode="auto">
          <a:xfrm rot="21141072">
            <a:off x="6498682" y="3093734"/>
            <a:ext cx="890402" cy="1295400"/>
          </a:xfrm>
          <a:prstGeom prst="ellipse">
            <a:avLst/>
          </a:prstGeom>
          <a:gradFill rotWithShape="1">
            <a:gsLst>
              <a:gs pos="0">
                <a:srgbClr val="00FF00"/>
              </a:gs>
              <a:gs pos="100000">
                <a:srgbClr val="FFFFFF">
                  <a:alpha val="60001"/>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vi-VN" altLang="vi-VN"/>
          </a:p>
        </p:txBody>
      </p:sp>
      <p:sp>
        <p:nvSpPr>
          <p:cNvPr id="246" name="Oval 206"/>
          <p:cNvSpPr>
            <a:spLocks noChangeArrowheads="1"/>
          </p:cNvSpPr>
          <p:nvPr/>
        </p:nvSpPr>
        <p:spPr bwMode="auto">
          <a:xfrm rot="21141072">
            <a:off x="6243973" y="3237716"/>
            <a:ext cx="839788" cy="1295400"/>
          </a:xfrm>
          <a:prstGeom prst="ellipse">
            <a:avLst/>
          </a:prstGeom>
          <a:gradFill rotWithShape="1">
            <a:gsLst>
              <a:gs pos="0">
                <a:srgbClr val="FF0000"/>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vi-VN" altLang="vi-VN"/>
          </a:p>
        </p:txBody>
      </p:sp>
      <p:grpSp>
        <p:nvGrpSpPr>
          <p:cNvPr id="247" name="Group 9"/>
          <p:cNvGrpSpPr>
            <a:grpSpLocks/>
          </p:cNvGrpSpPr>
          <p:nvPr/>
        </p:nvGrpSpPr>
        <p:grpSpPr bwMode="auto">
          <a:xfrm>
            <a:off x="9718217" y="4650864"/>
            <a:ext cx="2254002" cy="531296"/>
            <a:chOff x="4032" y="2015"/>
            <a:chExt cx="1548" cy="385"/>
          </a:xfrm>
        </p:grpSpPr>
        <p:sp>
          <p:nvSpPr>
            <p:cNvPr id="248" name="AutoShape 10"/>
            <p:cNvSpPr>
              <a:spLocks noChangeArrowheads="1"/>
            </p:cNvSpPr>
            <p:nvPr/>
          </p:nvSpPr>
          <p:spPr bwMode="auto">
            <a:xfrm>
              <a:off x="4032" y="2016"/>
              <a:ext cx="816" cy="384"/>
            </a:xfrm>
            <a:prstGeom prst="cube">
              <a:avLst>
                <a:gd name="adj" fmla="val 25000"/>
              </a:avLst>
            </a:prstGeom>
            <a:solidFill>
              <a:srgbClr val="FF0000"/>
            </a:solidFill>
            <a:ln w="9525">
              <a:solidFill>
                <a:schemeClr val="tx1"/>
              </a:solidFill>
              <a:miter lim="800000"/>
              <a:headEnd/>
              <a:tailEnd/>
            </a:ln>
            <a:effectLst/>
          </p:spPr>
          <p:txBody>
            <a:bodyPr wrap="none" anchor="ctr"/>
            <a:lstStyle/>
            <a:p>
              <a:pPr algn="ctr"/>
              <a:r>
                <a:rPr lang="en-US" sz="2400" dirty="0">
                  <a:latin typeface="Arial" charset="0"/>
                </a:rPr>
                <a:t>N</a:t>
              </a:r>
            </a:p>
          </p:txBody>
        </p:sp>
        <p:sp>
          <p:nvSpPr>
            <p:cNvPr id="249" name="AutoShape 11"/>
            <p:cNvSpPr>
              <a:spLocks noChangeArrowheads="1"/>
            </p:cNvSpPr>
            <p:nvPr/>
          </p:nvSpPr>
          <p:spPr bwMode="auto">
            <a:xfrm>
              <a:off x="4764" y="2015"/>
              <a:ext cx="816" cy="384"/>
            </a:xfrm>
            <a:prstGeom prst="cube">
              <a:avLst>
                <a:gd name="adj" fmla="val 25000"/>
              </a:avLst>
            </a:prstGeom>
            <a:solidFill>
              <a:srgbClr val="00CC00"/>
            </a:solidFill>
            <a:ln w="9525">
              <a:solidFill>
                <a:schemeClr val="tx1"/>
              </a:solidFill>
              <a:miter lim="800000"/>
              <a:headEnd/>
              <a:tailEnd/>
            </a:ln>
            <a:effectLst/>
          </p:spPr>
          <p:txBody>
            <a:bodyPr wrap="none" anchor="ctr"/>
            <a:lstStyle/>
            <a:p>
              <a:pPr algn="ctr"/>
              <a:r>
                <a:rPr lang="en-US" sz="2400" dirty="0">
                  <a:latin typeface="Arial" charset="0"/>
                </a:rPr>
                <a:t>S</a:t>
              </a:r>
            </a:p>
          </p:txBody>
        </p:sp>
      </p:grpSp>
      <p:sp>
        <p:nvSpPr>
          <p:cNvPr id="250" name="Text Box 10"/>
          <p:cNvSpPr txBox="1">
            <a:spLocks noChangeArrowheads="1"/>
          </p:cNvSpPr>
          <p:nvPr/>
        </p:nvSpPr>
        <p:spPr bwMode="auto">
          <a:xfrm>
            <a:off x="1295310" y="3794914"/>
            <a:ext cx="4698226" cy="830997"/>
          </a:xfrm>
          <a:prstGeom prst="rect">
            <a:avLst/>
          </a:prstGeom>
          <a:solidFill>
            <a:schemeClr val="bg1"/>
          </a:solidFill>
          <a:ln w="9525">
            <a:noFill/>
            <a:miter lim="800000"/>
            <a:headEnd/>
            <a:tailEnd/>
          </a:ln>
          <a:effectLst/>
        </p:spPr>
        <p:txBody>
          <a:bodyPr wrap="square">
            <a:spAutoFit/>
          </a:bodyPr>
          <a:lstStyle/>
          <a:p>
            <a:pPr algn="just">
              <a:buFont typeface="Wingdings" pitchFamily="2" charset="2"/>
              <a:buChar char="Ø"/>
            </a:pPr>
            <a:r>
              <a:rPr lang="en-US" sz="2400" i="1" dirty="0" smtClean="0">
                <a:solidFill>
                  <a:schemeClr val="accent1">
                    <a:lumMod val="75000"/>
                  </a:schemeClr>
                </a:solidFill>
                <a:latin typeface="Times New Roman" pitchFamily="18" charset="0"/>
                <a:cs typeface="Times New Roman" pitchFamily="18" charset="0"/>
              </a:rPr>
              <a:t>Dòng điện xoay chiều là dòng điện luân phiên đổi chiều</a:t>
            </a:r>
            <a:endParaRPr lang="en-US" sz="2400" i="1"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56051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barn(inVertical)">
                                      <p:cBhvr>
                                        <p:cTn id="7" dur="50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barn(inVertical)">
                                      <p:cBhvr>
                                        <p:cTn id="12" dur="500"/>
                                        <p:tgtEl>
                                          <p:spTgt spid="133"/>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path" presetSubtype="0" repeatCount="indefinite" accel="50000" decel="50000" fill="hold" nodeType="clickEffect">
                                  <p:stCondLst>
                                    <p:cond delay="0"/>
                                  </p:stCondLst>
                                  <p:childTnLst>
                                    <p:animMotion origin="layout" path="M -3.33333E-6 1.85185E-6 L -0.08255 -0.00093 " pathEditMode="relative" rAng="0" ptsTypes="AA">
                                      <p:cBhvr>
                                        <p:cTn id="16" dur="500" fill="hold"/>
                                        <p:tgtEl>
                                          <p:spTgt spid="247"/>
                                        </p:tgtEl>
                                        <p:attrNameLst>
                                          <p:attrName>ppt_x</p:attrName>
                                          <p:attrName>ppt_y</p:attrName>
                                        </p:attrNameLst>
                                      </p:cBhvr>
                                      <p:rCtr x="-4128" y="-46"/>
                                    </p:animMotion>
                                  </p:childTnLst>
                                </p:cTn>
                              </p:par>
                              <p:par>
                                <p:cTn id="17" presetID="53" presetClass="entr" presetSubtype="0" repeatCount="indefinite" fill="hold" grpId="0" nodeType="withEffect">
                                  <p:stCondLst>
                                    <p:cond delay="0"/>
                                  </p:stCondLst>
                                  <p:childTnLst>
                                    <p:set>
                                      <p:cBhvr>
                                        <p:cTn id="18" dur="1" fill="hold">
                                          <p:stCondLst>
                                            <p:cond delay="0"/>
                                          </p:stCondLst>
                                        </p:cTn>
                                        <p:tgtEl>
                                          <p:spTgt spid="245"/>
                                        </p:tgtEl>
                                        <p:attrNameLst>
                                          <p:attrName>style.visibility</p:attrName>
                                        </p:attrNameLst>
                                      </p:cBhvr>
                                      <p:to>
                                        <p:strVal val="visible"/>
                                      </p:to>
                                    </p:set>
                                    <p:anim calcmode="lin" valueType="num">
                                      <p:cBhvr>
                                        <p:cTn id="19" dur="500" fill="hold"/>
                                        <p:tgtEl>
                                          <p:spTgt spid="245"/>
                                        </p:tgtEl>
                                        <p:attrNameLst>
                                          <p:attrName>ppt_w</p:attrName>
                                        </p:attrNameLst>
                                      </p:cBhvr>
                                      <p:tavLst>
                                        <p:tav tm="0">
                                          <p:val>
                                            <p:fltVal val="0"/>
                                          </p:val>
                                        </p:tav>
                                        <p:tav tm="100000">
                                          <p:val>
                                            <p:strVal val="#ppt_w"/>
                                          </p:val>
                                        </p:tav>
                                      </p:tavLst>
                                    </p:anim>
                                    <p:anim calcmode="lin" valueType="num">
                                      <p:cBhvr>
                                        <p:cTn id="20" dur="500" fill="hold"/>
                                        <p:tgtEl>
                                          <p:spTgt spid="245"/>
                                        </p:tgtEl>
                                        <p:attrNameLst>
                                          <p:attrName>ppt_h</p:attrName>
                                        </p:attrNameLst>
                                      </p:cBhvr>
                                      <p:tavLst>
                                        <p:tav tm="0">
                                          <p:val>
                                            <p:fltVal val="0"/>
                                          </p:val>
                                        </p:tav>
                                        <p:tav tm="100000">
                                          <p:val>
                                            <p:strVal val="#ppt_h"/>
                                          </p:val>
                                        </p:tav>
                                      </p:tavLst>
                                    </p:anim>
                                    <p:animEffect transition="in" filter="fade">
                                      <p:cBhvr>
                                        <p:cTn id="21" dur="500"/>
                                        <p:tgtEl>
                                          <p:spTgt spid="245"/>
                                        </p:tgtEl>
                                      </p:cBhvr>
                                    </p:animEffect>
                                  </p:childTnLst>
                                </p:cTn>
                              </p:par>
                            </p:childTnLst>
                          </p:cTn>
                        </p:par>
                        <p:par>
                          <p:cTn id="22" fill="hold">
                            <p:stCondLst>
                              <p:cond delay="500"/>
                            </p:stCondLst>
                            <p:childTnLst>
                              <p:par>
                                <p:cTn id="23" presetID="53" presetClass="exit" presetSubtype="0" repeatCount="indefinite" fill="hold" grpId="1" nodeType="afterEffect">
                                  <p:stCondLst>
                                    <p:cond delay="0"/>
                                  </p:stCondLst>
                                  <p:childTnLst>
                                    <p:anim calcmode="lin" valueType="num">
                                      <p:cBhvr>
                                        <p:cTn id="24" dur="500"/>
                                        <p:tgtEl>
                                          <p:spTgt spid="245"/>
                                        </p:tgtEl>
                                        <p:attrNameLst>
                                          <p:attrName>ppt_w</p:attrName>
                                        </p:attrNameLst>
                                      </p:cBhvr>
                                      <p:tavLst>
                                        <p:tav tm="0">
                                          <p:val>
                                            <p:strVal val="ppt_w"/>
                                          </p:val>
                                        </p:tav>
                                        <p:tav tm="100000">
                                          <p:val>
                                            <p:fltVal val="0"/>
                                          </p:val>
                                        </p:tav>
                                      </p:tavLst>
                                    </p:anim>
                                    <p:anim calcmode="lin" valueType="num">
                                      <p:cBhvr>
                                        <p:cTn id="25" dur="500"/>
                                        <p:tgtEl>
                                          <p:spTgt spid="245"/>
                                        </p:tgtEl>
                                        <p:attrNameLst>
                                          <p:attrName>ppt_h</p:attrName>
                                        </p:attrNameLst>
                                      </p:cBhvr>
                                      <p:tavLst>
                                        <p:tav tm="0">
                                          <p:val>
                                            <p:strVal val="ppt_h"/>
                                          </p:val>
                                        </p:tav>
                                        <p:tav tm="100000">
                                          <p:val>
                                            <p:fltVal val="0"/>
                                          </p:val>
                                        </p:tav>
                                      </p:tavLst>
                                    </p:anim>
                                    <p:animEffect transition="out" filter="fade">
                                      <p:cBhvr>
                                        <p:cTn id="26" dur="500"/>
                                        <p:tgtEl>
                                          <p:spTgt spid="245"/>
                                        </p:tgtEl>
                                      </p:cBhvr>
                                    </p:animEffect>
                                    <p:set>
                                      <p:cBhvr>
                                        <p:cTn id="27" dur="1" fill="hold">
                                          <p:stCondLst>
                                            <p:cond delay="499"/>
                                          </p:stCondLst>
                                        </p:cTn>
                                        <p:tgtEl>
                                          <p:spTgt spid="245"/>
                                        </p:tgtEl>
                                        <p:attrNameLst>
                                          <p:attrName>style.visibility</p:attrName>
                                        </p:attrNameLst>
                                      </p:cBhvr>
                                      <p:to>
                                        <p:strVal val="hidden"/>
                                      </p:to>
                                    </p:set>
                                  </p:childTnLst>
                                </p:cTn>
                              </p:par>
                            </p:childTnLst>
                          </p:cTn>
                        </p:par>
                        <p:par>
                          <p:cTn id="28" fill="hold">
                            <p:stCondLst>
                              <p:cond delay="1000"/>
                            </p:stCondLst>
                            <p:childTnLst>
                              <p:par>
                                <p:cTn id="29" presetID="63" presetClass="path" presetSubtype="0" repeatCount="indefinite" accel="50000" decel="50000" fill="hold" nodeType="afterEffect">
                                  <p:stCondLst>
                                    <p:cond delay="0"/>
                                  </p:stCondLst>
                                  <p:childTnLst>
                                    <p:animMotion origin="layout" path="M -0.08255 -0.00093 L 0.07956 -0.00023 " pathEditMode="relative" rAng="0" ptsTypes="AA">
                                      <p:cBhvr>
                                        <p:cTn id="30" dur="500" fill="hold"/>
                                        <p:tgtEl>
                                          <p:spTgt spid="247"/>
                                        </p:tgtEl>
                                        <p:attrNameLst>
                                          <p:attrName>ppt_x</p:attrName>
                                          <p:attrName>ppt_y</p:attrName>
                                        </p:attrNameLst>
                                      </p:cBhvr>
                                      <p:rCtr x="8099" y="23"/>
                                    </p:animMotion>
                                  </p:childTnLst>
                                </p:cTn>
                              </p:par>
                              <p:par>
                                <p:cTn id="31" presetID="53" presetClass="entr" presetSubtype="0" fill="hold" grpId="0"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p:cTn id="33" dur="500" fill="hold"/>
                                        <p:tgtEl>
                                          <p:spTgt spid="246"/>
                                        </p:tgtEl>
                                        <p:attrNameLst>
                                          <p:attrName>ppt_w</p:attrName>
                                        </p:attrNameLst>
                                      </p:cBhvr>
                                      <p:tavLst>
                                        <p:tav tm="0">
                                          <p:val>
                                            <p:fltVal val="0"/>
                                          </p:val>
                                        </p:tav>
                                        <p:tav tm="100000">
                                          <p:val>
                                            <p:strVal val="#ppt_w"/>
                                          </p:val>
                                        </p:tav>
                                      </p:tavLst>
                                    </p:anim>
                                    <p:anim calcmode="lin" valueType="num">
                                      <p:cBhvr>
                                        <p:cTn id="34" dur="500" fill="hold"/>
                                        <p:tgtEl>
                                          <p:spTgt spid="246"/>
                                        </p:tgtEl>
                                        <p:attrNameLst>
                                          <p:attrName>ppt_h</p:attrName>
                                        </p:attrNameLst>
                                      </p:cBhvr>
                                      <p:tavLst>
                                        <p:tav tm="0">
                                          <p:val>
                                            <p:fltVal val="0"/>
                                          </p:val>
                                        </p:tav>
                                        <p:tav tm="100000">
                                          <p:val>
                                            <p:strVal val="#ppt_h"/>
                                          </p:val>
                                        </p:tav>
                                      </p:tavLst>
                                    </p:anim>
                                    <p:animEffect transition="in" filter="fade">
                                      <p:cBhvr>
                                        <p:cTn id="35" dur="500"/>
                                        <p:tgtEl>
                                          <p:spTgt spid="246"/>
                                        </p:tgtEl>
                                      </p:cBhvr>
                                    </p:animEffect>
                                  </p:childTnLst>
                                </p:cTn>
                              </p:par>
                            </p:childTnLst>
                          </p:cTn>
                        </p:par>
                        <p:par>
                          <p:cTn id="36" fill="hold">
                            <p:stCondLst>
                              <p:cond delay="1500"/>
                            </p:stCondLst>
                            <p:childTnLst>
                              <p:par>
                                <p:cTn id="37" presetID="53" presetClass="exit" presetSubtype="0" repeatCount="indefinite" fill="hold" grpId="1" nodeType="afterEffect">
                                  <p:stCondLst>
                                    <p:cond delay="0"/>
                                  </p:stCondLst>
                                  <p:childTnLst>
                                    <p:anim calcmode="lin" valueType="num">
                                      <p:cBhvr>
                                        <p:cTn id="38" dur="500"/>
                                        <p:tgtEl>
                                          <p:spTgt spid="246"/>
                                        </p:tgtEl>
                                        <p:attrNameLst>
                                          <p:attrName>ppt_w</p:attrName>
                                        </p:attrNameLst>
                                      </p:cBhvr>
                                      <p:tavLst>
                                        <p:tav tm="0">
                                          <p:val>
                                            <p:strVal val="ppt_w"/>
                                          </p:val>
                                        </p:tav>
                                        <p:tav tm="100000">
                                          <p:val>
                                            <p:fltVal val="0"/>
                                          </p:val>
                                        </p:tav>
                                      </p:tavLst>
                                    </p:anim>
                                    <p:anim calcmode="lin" valueType="num">
                                      <p:cBhvr>
                                        <p:cTn id="39" dur="500"/>
                                        <p:tgtEl>
                                          <p:spTgt spid="246"/>
                                        </p:tgtEl>
                                        <p:attrNameLst>
                                          <p:attrName>ppt_h</p:attrName>
                                        </p:attrNameLst>
                                      </p:cBhvr>
                                      <p:tavLst>
                                        <p:tav tm="0">
                                          <p:val>
                                            <p:strVal val="ppt_h"/>
                                          </p:val>
                                        </p:tav>
                                        <p:tav tm="100000">
                                          <p:val>
                                            <p:fltVal val="0"/>
                                          </p:val>
                                        </p:tav>
                                      </p:tavLst>
                                    </p:anim>
                                    <p:animEffect transition="out" filter="fade">
                                      <p:cBhvr>
                                        <p:cTn id="40" dur="500"/>
                                        <p:tgtEl>
                                          <p:spTgt spid="246"/>
                                        </p:tgtEl>
                                      </p:cBhvr>
                                    </p:animEffect>
                                    <p:set>
                                      <p:cBhvr>
                                        <p:cTn id="41" dur="1" fill="hold">
                                          <p:stCondLst>
                                            <p:cond delay="499"/>
                                          </p:stCondLst>
                                        </p:cTn>
                                        <p:tgtEl>
                                          <p:spTgt spid="24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250"/>
                                        </p:tgtEl>
                                        <p:attrNameLst>
                                          <p:attrName>style.visibility</p:attrName>
                                        </p:attrNameLst>
                                      </p:cBhvr>
                                      <p:to>
                                        <p:strVal val="visible"/>
                                      </p:to>
                                    </p:set>
                                    <p:anim calcmode="lin" valueType="num">
                                      <p:cBhvr additive="base">
                                        <p:cTn id="46" dur="500" fill="hold"/>
                                        <p:tgtEl>
                                          <p:spTgt spid="250"/>
                                        </p:tgtEl>
                                        <p:attrNameLst>
                                          <p:attrName>ppt_x</p:attrName>
                                        </p:attrNameLst>
                                      </p:cBhvr>
                                      <p:tavLst>
                                        <p:tav tm="0">
                                          <p:val>
                                            <p:strVal val="1+#ppt_w/2"/>
                                          </p:val>
                                        </p:tav>
                                        <p:tav tm="100000">
                                          <p:val>
                                            <p:strVal val="#ppt_x"/>
                                          </p:val>
                                        </p:tav>
                                      </p:tavLst>
                                    </p:anim>
                                    <p:anim calcmode="lin" valueType="num">
                                      <p:cBhvr additive="base">
                                        <p:cTn id="47" dur="500" fill="hold"/>
                                        <p:tgtEl>
                                          <p:spTgt spid="2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animBg="1"/>
      <p:bldP spid="245" grpId="0" animBg="1"/>
      <p:bldP spid="245" grpId="1" animBg="1"/>
      <p:bldP spid="246" grpId="0" animBg="1"/>
      <p:bldP spid="246" grpId="1" animBg="1"/>
      <p:bldP spid="2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Box 29"/>
          <p:cNvSpPr txBox="1">
            <a:spLocks noChangeArrowheads="1"/>
          </p:cNvSpPr>
          <p:nvPr/>
        </p:nvSpPr>
        <p:spPr bwMode="auto">
          <a:xfrm>
            <a:off x="1081317" y="4073771"/>
            <a:ext cx="10875760" cy="1954381"/>
          </a:xfrm>
          <a:prstGeom prst="rect">
            <a:avLst/>
          </a:prstGeom>
          <a:solidFill>
            <a:schemeClr val="bg1"/>
          </a:solidFill>
          <a:ln w="9525">
            <a:noFill/>
            <a:miter lim="800000"/>
            <a:headEnd/>
            <a:tailEnd/>
          </a:ln>
          <a:effectLst/>
        </p:spPr>
        <p:txBody>
          <a:bodyPr wrap="square">
            <a:spAutoFit/>
          </a:bodyPr>
          <a:lstStyle/>
          <a:p>
            <a:pPr algn="just">
              <a:spcBef>
                <a:spcPct val="50000"/>
              </a:spcBef>
            </a:pPr>
            <a:r>
              <a:rPr lang="en-US" sz="2200" dirty="0" smtClean="0">
                <a:latin typeface="Times New Roman" pitchFamily="18" charset="0"/>
                <a:cs typeface="Times New Roman" pitchFamily="18" charset="0"/>
              </a:rPr>
              <a:t>C2: Hãy phân tích xem SĐST </a:t>
            </a:r>
            <a:r>
              <a:rPr lang="en-US" sz="2200" dirty="0">
                <a:latin typeface="Times New Roman" pitchFamily="18" charset="0"/>
                <a:cs typeface="Times New Roman" pitchFamily="18" charset="0"/>
              </a:rPr>
              <a:t>xuyên qua tiết diện S của cuộn dây </a:t>
            </a:r>
            <a:r>
              <a:rPr lang="en-US" sz="2200" dirty="0" smtClean="0">
                <a:latin typeface="Times New Roman" pitchFamily="18" charset="0"/>
                <a:cs typeface="Times New Roman" pitchFamily="18" charset="0"/>
              </a:rPr>
              <a:t>biến đổi như thế nào khi:</a:t>
            </a:r>
          </a:p>
          <a:p>
            <a:pPr marL="342900" indent="-342900" algn="just">
              <a:spcBef>
                <a:spcPct val="50000"/>
              </a:spcBef>
              <a:buFontTx/>
              <a:buChar char="-"/>
            </a:pPr>
            <a:r>
              <a:rPr lang="en-US" sz="2200" dirty="0" smtClean="0">
                <a:latin typeface="Times New Roman" pitchFamily="18" charset="0"/>
                <a:cs typeface="Times New Roman" pitchFamily="18" charset="0"/>
              </a:rPr>
              <a:t>Cực Bắc của nam châm lại gần cuộn dây</a:t>
            </a:r>
          </a:p>
          <a:p>
            <a:pPr marL="342900" indent="-342900" algn="just">
              <a:spcBef>
                <a:spcPct val="50000"/>
              </a:spcBef>
              <a:buFontTx/>
              <a:buChar char="-"/>
            </a:pPr>
            <a:r>
              <a:rPr lang="en-US" sz="2200" dirty="0" smtClean="0">
                <a:latin typeface="Times New Roman" pitchFamily="18" charset="0"/>
                <a:cs typeface="Times New Roman" pitchFamily="18" charset="0"/>
              </a:rPr>
              <a:t>Cực Bắc của nam châm ra xa cuộn dây</a:t>
            </a:r>
          </a:p>
          <a:p>
            <a:pPr marL="342900" indent="-342900" algn="just">
              <a:spcBef>
                <a:spcPct val="50000"/>
              </a:spcBef>
              <a:buFontTx/>
              <a:buChar char="-"/>
            </a:pPr>
            <a:r>
              <a:rPr lang="en-US" sz="2200" dirty="0" smtClean="0">
                <a:latin typeface="Times New Roman" pitchFamily="18" charset="0"/>
                <a:cs typeface="Times New Roman" pitchFamily="18" charset="0"/>
              </a:rPr>
              <a:t>Nam châm quay liên tục</a:t>
            </a:r>
          </a:p>
        </p:txBody>
      </p:sp>
      <p:sp>
        <p:nvSpPr>
          <p:cNvPr id="52226" name="Oval 2"/>
          <p:cNvSpPr>
            <a:spLocks noChangeArrowheads="1"/>
          </p:cNvSpPr>
          <p:nvPr/>
        </p:nvSpPr>
        <p:spPr bwMode="auto">
          <a:xfrm flipV="1">
            <a:off x="5172526" y="1421108"/>
            <a:ext cx="381000" cy="469900"/>
          </a:xfrm>
          <a:prstGeom prst="ellipse">
            <a:avLst/>
          </a:prstGeom>
          <a:solidFill>
            <a:srgbClr val="996633"/>
          </a:solidFill>
          <a:ln w="9525">
            <a:solidFill>
              <a:schemeClr val="tx1"/>
            </a:solidFill>
            <a:round/>
            <a:headEnd/>
            <a:tailEnd/>
          </a:ln>
          <a:effectLst/>
        </p:spPr>
        <p:txBody>
          <a:bodyPr wrap="none" anchor="ctr"/>
          <a:lstStyle/>
          <a:p>
            <a:endParaRPr lang="en-US"/>
          </a:p>
        </p:txBody>
      </p:sp>
      <p:sp>
        <p:nvSpPr>
          <p:cNvPr id="52227" name="Oval 3"/>
          <p:cNvSpPr>
            <a:spLocks noChangeArrowheads="1"/>
          </p:cNvSpPr>
          <p:nvPr/>
        </p:nvSpPr>
        <p:spPr bwMode="auto">
          <a:xfrm>
            <a:off x="4588326" y="1433808"/>
            <a:ext cx="381000" cy="457200"/>
          </a:xfrm>
          <a:prstGeom prst="ellipse">
            <a:avLst/>
          </a:prstGeom>
          <a:solidFill>
            <a:srgbClr val="800000"/>
          </a:solidFill>
          <a:ln w="9525">
            <a:solidFill>
              <a:schemeClr val="tx1"/>
            </a:solidFill>
            <a:round/>
            <a:headEnd/>
            <a:tailEnd/>
          </a:ln>
          <a:effectLst/>
        </p:spPr>
        <p:txBody>
          <a:bodyPr wrap="none" anchor="ctr"/>
          <a:lstStyle/>
          <a:p>
            <a:endParaRPr lang="en-US"/>
          </a:p>
        </p:txBody>
      </p:sp>
      <p:sp>
        <p:nvSpPr>
          <p:cNvPr id="52231" name="Oval 7"/>
          <p:cNvSpPr>
            <a:spLocks noChangeArrowheads="1"/>
          </p:cNvSpPr>
          <p:nvPr/>
        </p:nvSpPr>
        <p:spPr bwMode="auto">
          <a:xfrm>
            <a:off x="5172526" y="1416704"/>
            <a:ext cx="381000" cy="457200"/>
          </a:xfrm>
          <a:prstGeom prst="ellipse">
            <a:avLst/>
          </a:prstGeom>
          <a:solidFill>
            <a:srgbClr val="00B050"/>
          </a:solidFill>
          <a:ln w="9525">
            <a:solidFill>
              <a:schemeClr val="tx1"/>
            </a:solidFill>
            <a:round/>
            <a:headEnd/>
            <a:tailEnd/>
          </a:ln>
          <a:effectLst/>
        </p:spPr>
        <p:txBody>
          <a:bodyPr wrap="none" anchor="ctr"/>
          <a:lstStyle/>
          <a:p>
            <a:endParaRPr lang="en-US"/>
          </a:p>
        </p:txBody>
      </p:sp>
      <p:sp>
        <p:nvSpPr>
          <p:cNvPr id="52232" name="Oval 8"/>
          <p:cNvSpPr>
            <a:spLocks noChangeArrowheads="1"/>
          </p:cNvSpPr>
          <p:nvPr/>
        </p:nvSpPr>
        <p:spPr bwMode="auto">
          <a:xfrm>
            <a:off x="4588326" y="1436986"/>
            <a:ext cx="381000" cy="469900"/>
          </a:xfrm>
          <a:prstGeom prst="ellipse">
            <a:avLst/>
          </a:prstGeom>
          <a:solidFill>
            <a:srgbClr val="C00000"/>
          </a:solidFill>
          <a:ln w="9525">
            <a:solidFill>
              <a:schemeClr val="tx1"/>
            </a:solidFill>
            <a:round/>
            <a:headEnd/>
            <a:tailEnd/>
          </a:ln>
          <a:effectLst/>
        </p:spPr>
        <p:txBody>
          <a:bodyPr wrap="none" anchor="ctr"/>
          <a:lstStyle/>
          <a:p>
            <a:endParaRPr lang="en-US"/>
          </a:p>
        </p:txBody>
      </p:sp>
      <p:grpSp>
        <p:nvGrpSpPr>
          <p:cNvPr id="2" name="Group 9"/>
          <p:cNvGrpSpPr>
            <a:grpSpLocks/>
          </p:cNvGrpSpPr>
          <p:nvPr/>
        </p:nvGrpSpPr>
        <p:grpSpPr bwMode="auto">
          <a:xfrm>
            <a:off x="3536900" y="1785078"/>
            <a:ext cx="2809875" cy="1981200"/>
            <a:chOff x="1788" y="1728"/>
            <a:chExt cx="906" cy="795"/>
          </a:xfrm>
        </p:grpSpPr>
        <p:pic>
          <p:nvPicPr>
            <p:cNvPr id="52234" name="Picture 10" descr="cuondayvuong"/>
            <p:cNvPicPr>
              <a:picLocks noChangeAspect="1" noChangeArrowheads="1"/>
            </p:cNvPicPr>
            <p:nvPr/>
          </p:nvPicPr>
          <p:blipFill>
            <a:blip r:embed="rId2">
              <a:clrChange>
                <a:clrFrom>
                  <a:srgbClr val="FFFFFF"/>
                </a:clrFrom>
                <a:clrTo>
                  <a:srgbClr val="FFFFFF">
                    <a:alpha val="0"/>
                  </a:srgbClr>
                </a:clrTo>
              </a:clrChange>
            </a:blip>
            <a:srcRect l="30115" t="29916" r="30115" b="28242"/>
            <a:stretch>
              <a:fillRect/>
            </a:stretch>
          </p:blipFill>
          <p:spPr bwMode="auto">
            <a:xfrm>
              <a:off x="1788" y="1748"/>
              <a:ext cx="906" cy="775"/>
            </a:xfrm>
            <a:prstGeom prst="rect">
              <a:avLst/>
            </a:prstGeom>
            <a:noFill/>
          </p:spPr>
        </p:pic>
        <p:sp>
          <p:nvSpPr>
            <p:cNvPr id="52235" name="Freeform 11"/>
            <p:cNvSpPr>
              <a:spLocks/>
            </p:cNvSpPr>
            <p:nvPr/>
          </p:nvSpPr>
          <p:spPr bwMode="auto">
            <a:xfrm>
              <a:off x="2128" y="1732"/>
              <a:ext cx="75" cy="152"/>
            </a:xfrm>
            <a:custGeom>
              <a:avLst/>
              <a:gdLst/>
              <a:ahLst/>
              <a:cxnLst>
                <a:cxn ang="0">
                  <a:pos x="64" y="0"/>
                </a:cxn>
                <a:cxn ang="0">
                  <a:pos x="64" y="80"/>
                </a:cxn>
                <a:cxn ang="0">
                  <a:pos x="0" y="152"/>
                </a:cxn>
              </a:cxnLst>
              <a:rect l="0" t="0" r="r" b="b"/>
              <a:pathLst>
                <a:path w="75" h="152">
                  <a:moveTo>
                    <a:pt x="64" y="0"/>
                  </a:moveTo>
                  <a:cubicBezTo>
                    <a:pt x="65" y="13"/>
                    <a:pt x="75" y="55"/>
                    <a:pt x="64" y="80"/>
                  </a:cubicBezTo>
                  <a:cubicBezTo>
                    <a:pt x="53" y="105"/>
                    <a:pt x="13" y="137"/>
                    <a:pt x="0" y="152"/>
                  </a:cubicBezTo>
                </a:path>
              </a:pathLst>
            </a:custGeom>
            <a:noFill/>
            <a:ln w="19050" cmpd="sng">
              <a:solidFill>
                <a:schemeClr val="tx1"/>
              </a:solidFill>
              <a:round/>
              <a:headEnd/>
              <a:tailEnd/>
            </a:ln>
            <a:effectLst/>
          </p:spPr>
          <p:txBody>
            <a:bodyPr/>
            <a:lstStyle/>
            <a:p>
              <a:endParaRPr lang="en-US"/>
            </a:p>
          </p:txBody>
        </p:sp>
        <p:sp>
          <p:nvSpPr>
            <p:cNvPr id="52236" name="Freeform 12"/>
            <p:cNvSpPr>
              <a:spLocks/>
            </p:cNvSpPr>
            <p:nvPr/>
          </p:nvSpPr>
          <p:spPr bwMode="auto">
            <a:xfrm>
              <a:off x="2304" y="1728"/>
              <a:ext cx="75" cy="152"/>
            </a:xfrm>
            <a:custGeom>
              <a:avLst/>
              <a:gdLst/>
              <a:ahLst/>
              <a:cxnLst>
                <a:cxn ang="0">
                  <a:pos x="64" y="0"/>
                </a:cxn>
                <a:cxn ang="0">
                  <a:pos x="64" y="80"/>
                </a:cxn>
                <a:cxn ang="0">
                  <a:pos x="0" y="152"/>
                </a:cxn>
              </a:cxnLst>
              <a:rect l="0" t="0" r="r" b="b"/>
              <a:pathLst>
                <a:path w="75" h="152">
                  <a:moveTo>
                    <a:pt x="64" y="0"/>
                  </a:moveTo>
                  <a:cubicBezTo>
                    <a:pt x="65" y="13"/>
                    <a:pt x="75" y="55"/>
                    <a:pt x="64" y="80"/>
                  </a:cubicBezTo>
                  <a:cubicBezTo>
                    <a:pt x="53" y="105"/>
                    <a:pt x="13" y="137"/>
                    <a:pt x="0" y="152"/>
                  </a:cubicBezTo>
                </a:path>
              </a:pathLst>
            </a:custGeom>
            <a:noFill/>
            <a:ln w="19050" cmpd="sng">
              <a:solidFill>
                <a:schemeClr val="tx1"/>
              </a:solidFill>
              <a:round/>
              <a:headEnd/>
              <a:tailEnd/>
            </a:ln>
            <a:effectLst/>
          </p:spPr>
          <p:txBody>
            <a:bodyPr/>
            <a:lstStyle/>
            <a:p>
              <a:endParaRPr lang="en-US"/>
            </a:p>
          </p:txBody>
        </p:sp>
        <p:sp>
          <p:nvSpPr>
            <p:cNvPr id="52237" name="Freeform 13"/>
            <p:cNvSpPr>
              <a:spLocks/>
            </p:cNvSpPr>
            <p:nvPr/>
          </p:nvSpPr>
          <p:spPr bwMode="auto">
            <a:xfrm flipH="1">
              <a:off x="2400" y="1728"/>
              <a:ext cx="75" cy="152"/>
            </a:xfrm>
            <a:custGeom>
              <a:avLst/>
              <a:gdLst/>
              <a:ahLst/>
              <a:cxnLst>
                <a:cxn ang="0">
                  <a:pos x="64" y="0"/>
                </a:cxn>
                <a:cxn ang="0">
                  <a:pos x="64" y="80"/>
                </a:cxn>
                <a:cxn ang="0">
                  <a:pos x="0" y="152"/>
                </a:cxn>
              </a:cxnLst>
              <a:rect l="0" t="0" r="r" b="b"/>
              <a:pathLst>
                <a:path w="75" h="152">
                  <a:moveTo>
                    <a:pt x="64" y="0"/>
                  </a:moveTo>
                  <a:cubicBezTo>
                    <a:pt x="65" y="13"/>
                    <a:pt x="75" y="55"/>
                    <a:pt x="64" y="80"/>
                  </a:cubicBezTo>
                  <a:cubicBezTo>
                    <a:pt x="53" y="105"/>
                    <a:pt x="13" y="137"/>
                    <a:pt x="0" y="152"/>
                  </a:cubicBezTo>
                </a:path>
              </a:pathLst>
            </a:custGeom>
            <a:noFill/>
            <a:ln w="19050" cmpd="sng">
              <a:solidFill>
                <a:schemeClr val="tx1"/>
              </a:solidFill>
              <a:round/>
              <a:headEnd/>
              <a:tailEnd/>
            </a:ln>
            <a:effectLst/>
          </p:spPr>
          <p:txBody>
            <a:bodyPr/>
            <a:lstStyle/>
            <a:p>
              <a:endParaRPr lang="en-US"/>
            </a:p>
          </p:txBody>
        </p:sp>
        <p:sp>
          <p:nvSpPr>
            <p:cNvPr id="52238" name="Freeform 14"/>
            <p:cNvSpPr>
              <a:spLocks/>
            </p:cNvSpPr>
            <p:nvPr/>
          </p:nvSpPr>
          <p:spPr bwMode="auto">
            <a:xfrm flipH="1">
              <a:off x="2216" y="1728"/>
              <a:ext cx="75" cy="152"/>
            </a:xfrm>
            <a:custGeom>
              <a:avLst/>
              <a:gdLst/>
              <a:ahLst/>
              <a:cxnLst>
                <a:cxn ang="0">
                  <a:pos x="64" y="0"/>
                </a:cxn>
                <a:cxn ang="0">
                  <a:pos x="64" y="80"/>
                </a:cxn>
                <a:cxn ang="0">
                  <a:pos x="0" y="152"/>
                </a:cxn>
              </a:cxnLst>
              <a:rect l="0" t="0" r="r" b="b"/>
              <a:pathLst>
                <a:path w="75" h="152">
                  <a:moveTo>
                    <a:pt x="64" y="0"/>
                  </a:moveTo>
                  <a:cubicBezTo>
                    <a:pt x="65" y="13"/>
                    <a:pt x="75" y="55"/>
                    <a:pt x="64" y="80"/>
                  </a:cubicBezTo>
                  <a:cubicBezTo>
                    <a:pt x="53" y="105"/>
                    <a:pt x="13" y="137"/>
                    <a:pt x="0" y="152"/>
                  </a:cubicBezTo>
                </a:path>
              </a:pathLst>
            </a:custGeom>
            <a:noFill/>
            <a:ln w="19050" cmpd="sng">
              <a:solidFill>
                <a:schemeClr val="tx1"/>
              </a:solidFill>
              <a:round/>
              <a:headEnd/>
              <a:tailEnd/>
            </a:ln>
            <a:effectLst/>
          </p:spPr>
          <p:txBody>
            <a:bodyPr/>
            <a:lstStyle/>
            <a:p>
              <a:endParaRPr lang="en-US"/>
            </a:p>
          </p:txBody>
        </p:sp>
      </p:grpSp>
      <p:sp>
        <p:nvSpPr>
          <p:cNvPr id="52252" name="Text Box 28"/>
          <p:cNvSpPr txBox="1">
            <a:spLocks noChangeArrowheads="1"/>
          </p:cNvSpPr>
          <p:nvPr/>
        </p:nvSpPr>
        <p:spPr bwMode="auto">
          <a:xfrm>
            <a:off x="1163859" y="631418"/>
            <a:ext cx="8229600" cy="461665"/>
          </a:xfrm>
          <a:prstGeom prst="rect">
            <a:avLst/>
          </a:prstGeom>
          <a:solidFill>
            <a:schemeClr val="bg1"/>
          </a:solidFill>
          <a:ln w="9525">
            <a:noFill/>
            <a:miter lim="800000"/>
            <a:headEnd/>
            <a:tailEnd/>
          </a:ln>
          <a:effectLst/>
        </p:spPr>
        <p:txBody>
          <a:bodyPr>
            <a:spAutoFit/>
          </a:bodyPr>
          <a:lstStyle/>
          <a:p>
            <a:pPr>
              <a:spcBef>
                <a:spcPct val="50000"/>
              </a:spcBef>
            </a:pPr>
            <a:r>
              <a:rPr lang="en-US" sz="2400" dirty="0">
                <a:solidFill>
                  <a:srgbClr val="FF0000"/>
                </a:solidFill>
                <a:latin typeface="Times New Roman" pitchFamily="18" charset="0"/>
                <a:cs typeface="Times New Roman" pitchFamily="18" charset="0"/>
              </a:rPr>
              <a:t>1. </a:t>
            </a:r>
            <a:r>
              <a:rPr lang="en-US" sz="2400" u="sng" dirty="0">
                <a:solidFill>
                  <a:srgbClr val="FF0000"/>
                </a:solidFill>
                <a:latin typeface="Times New Roman" pitchFamily="18" charset="0"/>
                <a:cs typeface="Times New Roman" pitchFamily="18" charset="0"/>
              </a:rPr>
              <a:t>Cho nam châm quay trước cuộn dây dẫn kín </a:t>
            </a:r>
          </a:p>
        </p:txBody>
      </p:sp>
      <p:sp>
        <p:nvSpPr>
          <p:cNvPr id="52257" name="Rectangle 33"/>
          <p:cNvSpPr>
            <a:spLocks noChangeArrowheads="1"/>
          </p:cNvSpPr>
          <p:nvPr/>
        </p:nvSpPr>
        <p:spPr bwMode="auto">
          <a:xfrm>
            <a:off x="1065540" y="117477"/>
            <a:ext cx="8839200" cy="533400"/>
          </a:xfrm>
          <a:prstGeom prst="rect">
            <a:avLst/>
          </a:prstGeom>
          <a:solidFill>
            <a:schemeClr val="bg1"/>
          </a:solidFill>
          <a:ln w="9525">
            <a:noFill/>
            <a:miter lim="800000"/>
            <a:headEnd/>
            <a:tailEnd/>
          </a:ln>
          <a:effectLst/>
        </p:spPr>
        <p:txBody>
          <a:bodyPr/>
          <a:lstStyle/>
          <a:p>
            <a:pPr marL="812800" indent="-812800">
              <a:spcBef>
                <a:spcPct val="20000"/>
              </a:spcBef>
            </a:pPr>
            <a:r>
              <a:rPr lang="en-US" sz="3000" dirty="0">
                <a:solidFill>
                  <a:srgbClr val="FF0000"/>
                </a:solidFill>
                <a:latin typeface="Times New Roman" pitchFamily="18" charset="0"/>
                <a:cs typeface="Times New Roman" pitchFamily="18" charset="0"/>
              </a:rPr>
              <a:t>II. </a:t>
            </a:r>
            <a:r>
              <a:rPr lang="en-US" sz="3000" u="sng" dirty="0">
                <a:solidFill>
                  <a:srgbClr val="FF0000"/>
                </a:solidFill>
                <a:latin typeface="Times New Roman" pitchFamily="18" charset="0"/>
                <a:cs typeface="Times New Roman" pitchFamily="18" charset="0"/>
              </a:rPr>
              <a:t>CÁCH TẠO RA DÒNG ĐIỆN XOAY CHIỀU</a:t>
            </a:r>
            <a:r>
              <a:rPr lang="en-US" sz="3000" dirty="0">
                <a:solidFill>
                  <a:srgbClr val="FF0000"/>
                </a:solidFill>
                <a:latin typeface="Times New Roman" pitchFamily="18" charset="0"/>
                <a:cs typeface="Times New Roman" pitchFamily="18" charset="0"/>
              </a:rPr>
              <a:t>:</a:t>
            </a:r>
          </a:p>
        </p:txBody>
      </p:sp>
      <p:grpSp>
        <p:nvGrpSpPr>
          <p:cNvPr id="30" name="Group 15"/>
          <p:cNvGrpSpPr>
            <a:grpSpLocks/>
          </p:cNvGrpSpPr>
          <p:nvPr/>
        </p:nvGrpSpPr>
        <p:grpSpPr bwMode="auto">
          <a:xfrm rot="10800000">
            <a:off x="5526446" y="1785078"/>
            <a:ext cx="3738562" cy="2119313"/>
            <a:chOff x="2688" y="2160"/>
            <a:chExt cx="1587" cy="1335"/>
          </a:xfrm>
        </p:grpSpPr>
        <p:sp>
          <p:nvSpPr>
            <p:cNvPr id="32" name="Oval 16"/>
            <p:cNvSpPr>
              <a:spLocks noChangeArrowheads="1"/>
            </p:cNvSpPr>
            <p:nvPr/>
          </p:nvSpPr>
          <p:spPr bwMode="auto">
            <a:xfrm>
              <a:off x="2991" y="2775"/>
              <a:ext cx="960" cy="720"/>
            </a:xfrm>
            <a:prstGeom prst="ellipse">
              <a:avLst/>
            </a:prstGeom>
            <a:noFill/>
            <a:ln w="9525">
              <a:solidFill>
                <a:schemeClr val="tx1"/>
              </a:solidFill>
              <a:prstDash val="dash"/>
              <a:round/>
              <a:headEnd/>
              <a:tailEnd/>
            </a:ln>
            <a:effectLst/>
          </p:spPr>
          <p:txBody>
            <a:bodyPr wrap="none" anchor="ctr"/>
            <a:lstStyle/>
            <a:p>
              <a:endParaRPr lang="en-US"/>
            </a:p>
          </p:txBody>
        </p:sp>
        <p:sp>
          <p:nvSpPr>
            <p:cNvPr id="33" name="Line 17"/>
            <p:cNvSpPr>
              <a:spLocks noChangeShapeType="1"/>
            </p:cNvSpPr>
            <p:nvPr/>
          </p:nvSpPr>
          <p:spPr bwMode="auto">
            <a:xfrm>
              <a:off x="2688" y="2832"/>
              <a:ext cx="1584" cy="0"/>
            </a:xfrm>
            <a:prstGeom prst="line">
              <a:avLst/>
            </a:prstGeom>
            <a:noFill/>
            <a:ln w="9525">
              <a:solidFill>
                <a:schemeClr val="tx1"/>
              </a:solidFill>
              <a:prstDash val="dash"/>
              <a:round/>
              <a:headEnd/>
              <a:tailEnd/>
            </a:ln>
            <a:effectLst/>
          </p:spPr>
          <p:txBody>
            <a:bodyPr/>
            <a:lstStyle/>
            <a:p>
              <a:endParaRPr lang="en-US"/>
            </a:p>
          </p:txBody>
        </p:sp>
        <p:sp>
          <p:nvSpPr>
            <p:cNvPr id="34" name="Oval 18"/>
            <p:cNvSpPr>
              <a:spLocks noChangeArrowheads="1"/>
            </p:cNvSpPr>
            <p:nvPr/>
          </p:nvSpPr>
          <p:spPr bwMode="auto">
            <a:xfrm>
              <a:off x="2976" y="2160"/>
              <a:ext cx="960" cy="720"/>
            </a:xfrm>
            <a:prstGeom prst="ellipse">
              <a:avLst/>
            </a:prstGeom>
            <a:noFill/>
            <a:ln w="9525">
              <a:solidFill>
                <a:schemeClr val="tx1"/>
              </a:solidFill>
              <a:prstDash val="dash"/>
              <a:round/>
              <a:headEnd/>
              <a:tailEnd/>
            </a:ln>
            <a:effectLst/>
          </p:spPr>
          <p:txBody>
            <a:bodyPr wrap="none" anchor="ctr"/>
            <a:lstStyle/>
            <a:p>
              <a:endParaRPr lang="en-US"/>
            </a:p>
          </p:txBody>
        </p:sp>
        <p:sp>
          <p:nvSpPr>
            <p:cNvPr id="35" name="Oval 19"/>
            <p:cNvSpPr>
              <a:spLocks noChangeArrowheads="1"/>
            </p:cNvSpPr>
            <p:nvPr/>
          </p:nvSpPr>
          <p:spPr bwMode="auto">
            <a:xfrm>
              <a:off x="3072" y="2448"/>
              <a:ext cx="768" cy="384"/>
            </a:xfrm>
            <a:prstGeom prst="ellipse">
              <a:avLst/>
            </a:prstGeom>
            <a:noFill/>
            <a:ln w="9525">
              <a:solidFill>
                <a:schemeClr val="tx1"/>
              </a:solidFill>
              <a:prstDash val="dash"/>
              <a:round/>
              <a:headEnd/>
              <a:tailEnd/>
            </a:ln>
            <a:effectLst/>
          </p:spPr>
          <p:txBody>
            <a:bodyPr wrap="none" anchor="ctr"/>
            <a:lstStyle/>
            <a:p>
              <a:endParaRPr lang="en-US"/>
            </a:p>
          </p:txBody>
        </p:sp>
        <p:sp>
          <p:nvSpPr>
            <p:cNvPr id="36" name="Oval 20"/>
            <p:cNvSpPr>
              <a:spLocks noChangeArrowheads="1"/>
            </p:cNvSpPr>
            <p:nvPr/>
          </p:nvSpPr>
          <p:spPr bwMode="auto">
            <a:xfrm>
              <a:off x="3081" y="2820"/>
              <a:ext cx="768" cy="384"/>
            </a:xfrm>
            <a:prstGeom prst="ellipse">
              <a:avLst/>
            </a:prstGeom>
            <a:noFill/>
            <a:ln w="9525">
              <a:solidFill>
                <a:schemeClr val="tx1"/>
              </a:solidFill>
              <a:prstDash val="dash"/>
              <a:round/>
              <a:headEnd/>
              <a:tailEnd/>
            </a:ln>
            <a:effectLst/>
          </p:spPr>
          <p:txBody>
            <a:bodyPr wrap="none" anchor="ctr"/>
            <a:lstStyle/>
            <a:p>
              <a:endParaRPr lang="en-US"/>
            </a:p>
          </p:txBody>
        </p:sp>
        <p:sp>
          <p:nvSpPr>
            <p:cNvPr id="37" name="Freeform 21"/>
            <p:cNvSpPr>
              <a:spLocks/>
            </p:cNvSpPr>
            <p:nvPr/>
          </p:nvSpPr>
          <p:spPr bwMode="auto">
            <a:xfrm>
              <a:off x="2761" y="2820"/>
              <a:ext cx="1490" cy="362"/>
            </a:xfrm>
            <a:custGeom>
              <a:avLst/>
              <a:gdLst/>
              <a:ahLst/>
              <a:cxnLst>
                <a:cxn ang="0">
                  <a:pos x="0" y="307"/>
                </a:cxn>
                <a:cxn ang="0">
                  <a:pos x="165" y="133"/>
                </a:cxn>
                <a:cxn ang="0">
                  <a:pos x="393" y="23"/>
                </a:cxn>
                <a:cxn ang="0">
                  <a:pos x="983" y="12"/>
                </a:cxn>
                <a:cxn ang="0">
                  <a:pos x="1244" y="97"/>
                </a:cxn>
                <a:cxn ang="0">
                  <a:pos x="1399" y="234"/>
                </a:cxn>
                <a:cxn ang="0">
                  <a:pos x="1490" y="362"/>
                </a:cxn>
              </a:cxnLst>
              <a:rect l="0" t="0" r="r" b="b"/>
              <a:pathLst>
                <a:path w="1490" h="362">
                  <a:moveTo>
                    <a:pt x="0" y="307"/>
                  </a:moveTo>
                  <a:cubicBezTo>
                    <a:pt x="27" y="276"/>
                    <a:pt x="100" y="180"/>
                    <a:pt x="165" y="133"/>
                  </a:cubicBezTo>
                  <a:cubicBezTo>
                    <a:pt x="230" y="86"/>
                    <a:pt x="257" y="43"/>
                    <a:pt x="393" y="23"/>
                  </a:cubicBezTo>
                  <a:cubicBezTo>
                    <a:pt x="529" y="3"/>
                    <a:pt x="841" y="0"/>
                    <a:pt x="983" y="12"/>
                  </a:cubicBezTo>
                  <a:cubicBezTo>
                    <a:pt x="1125" y="24"/>
                    <a:pt x="1175" y="60"/>
                    <a:pt x="1244" y="97"/>
                  </a:cubicBezTo>
                  <a:cubicBezTo>
                    <a:pt x="1313" y="134"/>
                    <a:pt x="1358" y="190"/>
                    <a:pt x="1399" y="234"/>
                  </a:cubicBezTo>
                  <a:cubicBezTo>
                    <a:pt x="1440" y="278"/>
                    <a:pt x="1471" y="335"/>
                    <a:pt x="1490" y="362"/>
                  </a:cubicBezTo>
                </a:path>
              </a:pathLst>
            </a:custGeom>
            <a:noFill/>
            <a:ln w="9525" cap="flat">
              <a:solidFill>
                <a:schemeClr val="tx1"/>
              </a:solidFill>
              <a:prstDash val="dash"/>
              <a:round/>
              <a:headEnd/>
              <a:tailEnd/>
            </a:ln>
            <a:effectLst/>
          </p:spPr>
          <p:txBody>
            <a:bodyPr/>
            <a:lstStyle/>
            <a:p>
              <a:endParaRPr lang="en-US"/>
            </a:p>
          </p:txBody>
        </p:sp>
        <p:sp>
          <p:nvSpPr>
            <p:cNvPr id="38" name="Freeform 22"/>
            <p:cNvSpPr>
              <a:spLocks/>
            </p:cNvSpPr>
            <p:nvPr/>
          </p:nvSpPr>
          <p:spPr bwMode="auto">
            <a:xfrm flipV="1">
              <a:off x="2785" y="2460"/>
              <a:ext cx="1490" cy="362"/>
            </a:xfrm>
            <a:custGeom>
              <a:avLst/>
              <a:gdLst/>
              <a:ahLst/>
              <a:cxnLst>
                <a:cxn ang="0">
                  <a:pos x="0" y="307"/>
                </a:cxn>
                <a:cxn ang="0">
                  <a:pos x="165" y="133"/>
                </a:cxn>
                <a:cxn ang="0">
                  <a:pos x="393" y="23"/>
                </a:cxn>
                <a:cxn ang="0">
                  <a:pos x="983" y="12"/>
                </a:cxn>
                <a:cxn ang="0">
                  <a:pos x="1244" y="97"/>
                </a:cxn>
                <a:cxn ang="0">
                  <a:pos x="1399" y="234"/>
                </a:cxn>
                <a:cxn ang="0">
                  <a:pos x="1490" y="362"/>
                </a:cxn>
              </a:cxnLst>
              <a:rect l="0" t="0" r="r" b="b"/>
              <a:pathLst>
                <a:path w="1490" h="362">
                  <a:moveTo>
                    <a:pt x="0" y="307"/>
                  </a:moveTo>
                  <a:cubicBezTo>
                    <a:pt x="27" y="276"/>
                    <a:pt x="100" y="180"/>
                    <a:pt x="165" y="133"/>
                  </a:cubicBezTo>
                  <a:cubicBezTo>
                    <a:pt x="230" y="86"/>
                    <a:pt x="257" y="43"/>
                    <a:pt x="393" y="23"/>
                  </a:cubicBezTo>
                  <a:cubicBezTo>
                    <a:pt x="529" y="3"/>
                    <a:pt x="841" y="0"/>
                    <a:pt x="983" y="12"/>
                  </a:cubicBezTo>
                  <a:cubicBezTo>
                    <a:pt x="1125" y="24"/>
                    <a:pt x="1175" y="60"/>
                    <a:pt x="1244" y="97"/>
                  </a:cubicBezTo>
                  <a:cubicBezTo>
                    <a:pt x="1313" y="134"/>
                    <a:pt x="1358" y="190"/>
                    <a:pt x="1399" y="234"/>
                  </a:cubicBezTo>
                  <a:cubicBezTo>
                    <a:pt x="1440" y="278"/>
                    <a:pt x="1471" y="335"/>
                    <a:pt x="1490" y="362"/>
                  </a:cubicBezTo>
                </a:path>
              </a:pathLst>
            </a:custGeom>
            <a:noFill/>
            <a:ln w="9525" cap="flat">
              <a:solidFill>
                <a:schemeClr val="tx1"/>
              </a:solidFill>
              <a:prstDash val="dash"/>
              <a:round/>
              <a:headEnd/>
              <a:tailEnd/>
            </a:ln>
            <a:effectLst/>
          </p:spPr>
          <p:txBody>
            <a:bodyPr/>
            <a:lstStyle/>
            <a:p>
              <a:endParaRPr lang="en-US"/>
            </a:p>
          </p:txBody>
        </p:sp>
        <p:grpSp>
          <p:nvGrpSpPr>
            <p:cNvPr id="39" name="Group 23"/>
            <p:cNvGrpSpPr>
              <a:grpSpLocks/>
            </p:cNvGrpSpPr>
            <p:nvPr/>
          </p:nvGrpSpPr>
          <p:grpSpPr bwMode="auto">
            <a:xfrm>
              <a:off x="3168" y="2736"/>
              <a:ext cx="576" cy="144"/>
              <a:chOff x="3168" y="2736"/>
              <a:chExt cx="576" cy="144"/>
            </a:xfrm>
          </p:grpSpPr>
          <p:sp>
            <p:nvSpPr>
              <p:cNvPr id="40" name="Rectangle 24"/>
              <p:cNvSpPr>
                <a:spLocks noChangeArrowheads="1"/>
              </p:cNvSpPr>
              <p:nvPr/>
            </p:nvSpPr>
            <p:spPr bwMode="auto">
              <a:xfrm>
                <a:off x="3168" y="2736"/>
                <a:ext cx="288" cy="144"/>
              </a:xfrm>
              <a:prstGeom prst="rect">
                <a:avLst/>
              </a:prstGeom>
              <a:solidFill>
                <a:srgbClr val="0000CC"/>
              </a:solidFill>
              <a:ln w="9525">
                <a:solidFill>
                  <a:schemeClr val="tx1"/>
                </a:solidFill>
                <a:miter lim="800000"/>
                <a:headEnd/>
                <a:tailEnd/>
              </a:ln>
              <a:effectLst/>
            </p:spPr>
            <p:txBody>
              <a:bodyPr wrap="none" anchor="ctr"/>
              <a:lstStyle/>
              <a:p>
                <a:endParaRPr lang="en-US"/>
              </a:p>
            </p:txBody>
          </p:sp>
          <p:sp>
            <p:nvSpPr>
              <p:cNvPr id="41" name="Rectangle 25"/>
              <p:cNvSpPr>
                <a:spLocks noChangeArrowheads="1"/>
              </p:cNvSpPr>
              <p:nvPr/>
            </p:nvSpPr>
            <p:spPr bwMode="auto">
              <a:xfrm>
                <a:off x="3456" y="2736"/>
                <a:ext cx="288" cy="144"/>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grpSp>
      <p:sp>
        <p:nvSpPr>
          <p:cNvPr id="196" name="Rectangle 195"/>
          <p:cNvSpPr/>
          <p:nvPr/>
        </p:nvSpPr>
        <p:spPr>
          <a:xfrm>
            <a:off x="6104808" y="4610144"/>
            <a:ext cx="5354543" cy="400110"/>
          </a:xfrm>
          <a:prstGeom prst="rect">
            <a:avLst/>
          </a:prstGeom>
        </p:spPr>
        <p:txBody>
          <a:bodyPr wrap="none">
            <a:spAutoFit/>
          </a:bodyPr>
          <a:lstStyle/>
          <a:p>
            <a:pPr algn="just">
              <a:spcBef>
                <a:spcPct val="50000"/>
              </a:spcBef>
            </a:pPr>
            <a:r>
              <a:rPr lang="en-US" sz="2000" dirty="0">
                <a:solidFill>
                  <a:srgbClr val="1708DC"/>
                </a:solidFill>
                <a:latin typeface="Times New Roman" pitchFamily="18" charset="0"/>
                <a:cs typeface="Times New Roman" pitchFamily="18" charset="0"/>
              </a:rPr>
              <a:t>thì SĐST xuyên qua tiết diện S của cuộn dây tăng.</a:t>
            </a:r>
          </a:p>
        </p:txBody>
      </p:sp>
      <p:sp>
        <p:nvSpPr>
          <p:cNvPr id="197" name="Rectangle 196"/>
          <p:cNvSpPr/>
          <p:nvPr/>
        </p:nvSpPr>
        <p:spPr>
          <a:xfrm>
            <a:off x="5954989" y="5124466"/>
            <a:ext cx="4798301" cy="400110"/>
          </a:xfrm>
          <a:prstGeom prst="rect">
            <a:avLst/>
          </a:prstGeom>
        </p:spPr>
        <p:txBody>
          <a:bodyPr wrap="none">
            <a:spAutoFit/>
          </a:bodyPr>
          <a:lstStyle/>
          <a:p>
            <a:r>
              <a:rPr lang="en-US" sz="2000" dirty="0">
                <a:solidFill>
                  <a:srgbClr val="1708DC"/>
                </a:solidFill>
                <a:latin typeface="Times New Roman" pitchFamily="18" charset="0"/>
                <a:cs typeface="Times New Roman" pitchFamily="18" charset="0"/>
              </a:rPr>
              <a:t>thì SĐST qua tiết diện S của cuộn dây giảm. </a:t>
            </a:r>
            <a:endParaRPr lang="vi-VN" sz="2000" dirty="0">
              <a:solidFill>
                <a:srgbClr val="1708DC"/>
              </a:solidFill>
            </a:endParaRPr>
          </a:p>
        </p:txBody>
      </p:sp>
      <p:sp>
        <p:nvSpPr>
          <p:cNvPr id="198" name="Rectangle 197"/>
          <p:cNvSpPr/>
          <p:nvPr/>
        </p:nvSpPr>
        <p:spPr>
          <a:xfrm>
            <a:off x="4297106" y="5639898"/>
            <a:ext cx="7462908" cy="400110"/>
          </a:xfrm>
          <a:prstGeom prst="rect">
            <a:avLst/>
          </a:prstGeom>
        </p:spPr>
        <p:txBody>
          <a:bodyPr wrap="square">
            <a:spAutoFit/>
          </a:bodyPr>
          <a:lstStyle/>
          <a:p>
            <a:pPr algn="just">
              <a:spcBef>
                <a:spcPct val="50000"/>
              </a:spcBef>
            </a:pPr>
            <a:r>
              <a:rPr lang="en-US" sz="2000" dirty="0">
                <a:solidFill>
                  <a:srgbClr val="1708DC"/>
                </a:solidFill>
                <a:latin typeface="Times New Roman" pitchFamily="18" charset="0"/>
                <a:cs typeface="Times New Roman" pitchFamily="18" charset="0"/>
              </a:rPr>
              <a:t>thì SĐST xuyên qua tiết diện S của cuộn dây luân phiên tăng giảm. </a:t>
            </a:r>
          </a:p>
        </p:txBody>
      </p:sp>
      <p:sp>
        <p:nvSpPr>
          <p:cNvPr id="43" name="Oval 205"/>
          <p:cNvSpPr>
            <a:spLocks noChangeArrowheads="1"/>
          </p:cNvSpPr>
          <p:nvPr/>
        </p:nvSpPr>
        <p:spPr bwMode="auto">
          <a:xfrm rot="21141072">
            <a:off x="4768914" y="1032745"/>
            <a:ext cx="1165816" cy="1295400"/>
          </a:xfrm>
          <a:prstGeom prst="ellipse">
            <a:avLst/>
          </a:prstGeom>
          <a:gradFill rotWithShape="1">
            <a:gsLst>
              <a:gs pos="0">
                <a:srgbClr val="00FF00"/>
              </a:gs>
              <a:gs pos="100000">
                <a:srgbClr val="FFFFFF">
                  <a:alpha val="60001"/>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vi-VN" altLang="vi-VN"/>
          </a:p>
        </p:txBody>
      </p:sp>
      <p:sp>
        <p:nvSpPr>
          <p:cNvPr id="44" name="Oval 206"/>
          <p:cNvSpPr>
            <a:spLocks noChangeArrowheads="1"/>
          </p:cNvSpPr>
          <p:nvPr/>
        </p:nvSpPr>
        <p:spPr bwMode="auto">
          <a:xfrm rot="21141072">
            <a:off x="4261270" y="1143371"/>
            <a:ext cx="1042621" cy="1057129"/>
          </a:xfrm>
          <a:prstGeom prst="ellipse">
            <a:avLst/>
          </a:prstGeom>
          <a:gradFill rotWithShape="1">
            <a:gsLst>
              <a:gs pos="0">
                <a:srgbClr val="FF0000"/>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endParaRPr lang="vi-VN" altLang="vi-VN"/>
          </a:p>
        </p:txBody>
      </p:sp>
      <p:sp>
        <p:nvSpPr>
          <p:cNvPr id="5" name="Rectangle 4"/>
          <p:cNvSpPr/>
          <p:nvPr/>
        </p:nvSpPr>
        <p:spPr>
          <a:xfrm>
            <a:off x="1174123" y="6154220"/>
            <a:ext cx="9528038" cy="430887"/>
          </a:xfrm>
          <a:prstGeom prst="rect">
            <a:avLst/>
          </a:prstGeom>
        </p:spPr>
        <p:txBody>
          <a:bodyPr wrap="square">
            <a:spAutoFit/>
          </a:bodyPr>
          <a:lstStyle/>
          <a:p>
            <a:pPr algn="just">
              <a:spcBef>
                <a:spcPct val="50000"/>
              </a:spcBef>
            </a:pPr>
            <a:r>
              <a:rPr lang="en-US" sz="2200" b="1" i="1" dirty="0" smtClean="0">
                <a:solidFill>
                  <a:srgbClr val="FF0000"/>
                </a:solidFill>
                <a:latin typeface="Times New Roman" pitchFamily="18" charset="0"/>
                <a:cs typeface="Times New Roman" pitchFamily="18" charset="0"/>
              </a:rPr>
              <a:t>Vậy dòng </a:t>
            </a:r>
            <a:r>
              <a:rPr lang="en-US" sz="2200" b="1" i="1" dirty="0">
                <a:solidFill>
                  <a:srgbClr val="FF0000"/>
                </a:solidFill>
                <a:latin typeface="Times New Roman" pitchFamily="18" charset="0"/>
                <a:cs typeface="Times New Roman" pitchFamily="18" charset="0"/>
              </a:rPr>
              <a:t>điện </a:t>
            </a:r>
            <a:r>
              <a:rPr lang="en-US" sz="2200" b="1" i="1" dirty="0" smtClean="0">
                <a:solidFill>
                  <a:srgbClr val="FF0000"/>
                </a:solidFill>
                <a:latin typeface="Times New Roman" pitchFamily="18" charset="0"/>
                <a:cs typeface="Times New Roman" pitchFamily="18" charset="0"/>
              </a:rPr>
              <a:t>cảm ứng xuất hiện trong </a:t>
            </a:r>
            <a:r>
              <a:rPr lang="en-US" sz="2200" b="1" i="1" dirty="0">
                <a:solidFill>
                  <a:srgbClr val="FF0000"/>
                </a:solidFill>
                <a:latin typeface="Times New Roman" pitchFamily="18" charset="0"/>
                <a:cs typeface="Times New Roman" pitchFamily="18" charset="0"/>
              </a:rPr>
              <a:t>cuộn dây </a:t>
            </a:r>
            <a:r>
              <a:rPr lang="en-US" sz="2200" b="1" i="1" dirty="0" smtClean="0">
                <a:solidFill>
                  <a:srgbClr val="FF0000"/>
                </a:solidFill>
                <a:latin typeface="Times New Roman" pitchFamily="18" charset="0"/>
                <a:cs typeface="Times New Roman" pitchFamily="18" charset="0"/>
              </a:rPr>
              <a:t>là dòng điện xoay chiều</a:t>
            </a:r>
            <a:endParaRPr lang="en-US" sz="22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2260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252"/>
                                        </p:tgtEl>
                                        <p:attrNameLst>
                                          <p:attrName>style.visibility</p:attrName>
                                        </p:attrNameLst>
                                      </p:cBhvr>
                                      <p:to>
                                        <p:strVal val="visible"/>
                                      </p:to>
                                    </p:set>
                                    <p:animEffect transition="in" filter="barn(inVertical)">
                                      <p:cBhvr>
                                        <p:cTn id="7" dur="500"/>
                                        <p:tgtEl>
                                          <p:spTgt spid="52252"/>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223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223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222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22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2">
                                            <p:txEl>
                                              <p:pRg st="0" end="0"/>
                                            </p:txEl>
                                          </p:spTgt>
                                        </p:tgtEl>
                                        <p:attrNameLst>
                                          <p:attrName>style.visibility</p:attrName>
                                        </p:attrNameLst>
                                      </p:cBhvr>
                                      <p:to>
                                        <p:strVal val="visible"/>
                                      </p:to>
                                    </p:set>
                                    <p:animEffect transition="in" filter="barn(inVertical)">
                                      <p:cBhvr>
                                        <p:cTn id="24" dur="500"/>
                                        <p:tgtEl>
                                          <p:spTgt spid="4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2">
                                            <p:txEl>
                                              <p:pRg st="1" end="1"/>
                                            </p:txEl>
                                          </p:spTgt>
                                        </p:tgtEl>
                                        <p:attrNameLst>
                                          <p:attrName>style.visibility</p:attrName>
                                        </p:attrNameLst>
                                      </p:cBhvr>
                                      <p:to>
                                        <p:strVal val="visible"/>
                                      </p:to>
                                    </p:set>
                                    <p:animEffect transition="in" filter="barn(inVertical)">
                                      <p:cBhvr>
                                        <p:cTn id="29" dur="500"/>
                                        <p:tgtEl>
                                          <p:spTgt spid="4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path" presetSubtype="0" accel="50000" decel="50000" fill="hold" nodeType="clickEffect">
                                  <p:stCondLst>
                                    <p:cond delay="0"/>
                                  </p:stCondLst>
                                  <p:childTnLst>
                                    <p:animMotion origin="layout" path="M -4.16667E-7 -3.33333E-6 L -0.10365 0.0051 " pathEditMode="relative" rAng="0" ptsTypes="AA">
                                      <p:cBhvr>
                                        <p:cTn id="33" dur="2000" fill="hold"/>
                                        <p:tgtEl>
                                          <p:spTgt spid="30"/>
                                        </p:tgtEl>
                                        <p:attrNameLst>
                                          <p:attrName>ppt_x</p:attrName>
                                          <p:attrName>ppt_y</p:attrName>
                                        </p:attrNameLst>
                                      </p:cBhvr>
                                      <p:rCtr x="-5182" y="255"/>
                                    </p:animMotion>
                                  </p:childTnLst>
                                </p:cTn>
                              </p:par>
                              <p:par>
                                <p:cTn id="34" presetID="53" presetClass="entr" presetSubtype="0" fill="hold" grpId="0"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2800" fill="hold"/>
                                        <p:tgtEl>
                                          <p:spTgt spid="43"/>
                                        </p:tgtEl>
                                        <p:attrNameLst>
                                          <p:attrName>ppt_w</p:attrName>
                                        </p:attrNameLst>
                                      </p:cBhvr>
                                      <p:tavLst>
                                        <p:tav tm="0">
                                          <p:val>
                                            <p:fltVal val="0"/>
                                          </p:val>
                                        </p:tav>
                                        <p:tav tm="100000">
                                          <p:val>
                                            <p:strVal val="#ppt_w"/>
                                          </p:val>
                                        </p:tav>
                                      </p:tavLst>
                                    </p:anim>
                                    <p:anim calcmode="lin" valueType="num">
                                      <p:cBhvr>
                                        <p:cTn id="37" dur="2800" fill="hold"/>
                                        <p:tgtEl>
                                          <p:spTgt spid="43"/>
                                        </p:tgtEl>
                                        <p:attrNameLst>
                                          <p:attrName>ppt_h</p:attrName>
                                        </p:attrNameLst>
                                      </p:cBhvr>
                                      <p:tavLst>
                                        <p:tav tm="0">
                                          <p:val>
                                            <p:fltVal val="0"/>
                                          </p:val>
                                        </p:tav>
                                        <p:tav tm="100000">
                                          <p:val>
                                            <p:strVal val="#ppt_h"/>
                                          </p:val>
                                        </p:tav>
                                      </p:tavLst>
                                    </p:anim>
                                    <p:animEffect transition="in" filter="fade">
                                      <p:cBhvr>
                                        <p:cTn id="38" dur="2800"/>
                                        <p:tgtEl>
                                          <p:spTgt spid="43"/>
                                        </p:tgtEl>
                                      </p:cBhvr>
                                    </p:animEffect>
                                  </p:childTnLst>
                                </p:cTn>
                              </p:par>
                            </p:childTnLst>
                          </p:cTn>
                        </p:par>
                        <p:par>
                          <p:cTn id="39" fill="hold">
                            <p:stCondLst>
                              <p:cond delay="2800"/>
                            </p:stCondLst>
                            <p:childTnLst>
                              <p:par>
                                <p:cTn id="40" presetID="53" presetClass="exit" presetSubtype="0" fill="hold" grpId="1" nodeType="afterEffect">
                                  <p:stCondLst>
                                    <p:cond delay="0"/>
                                  </p:stCondLst>
                                  <p:childTnLst>
                                    <p:anim calcmode="lin" valueType="num">
                                      <p:cBhvr>
                                        <p:cTn id="41" dur="500"/>
                                        <p:tgtEl>
                                          <p:spTgt spid="43"/>
                                        </p:tgtEl>
                                        <p:attrNameLst>
                                          <p:attrName>ppt_w</p:attrName>
                                        </p:attrNameLst>
                                      </p:cBhvr>
                                      <p:tavLst>
                                        <p:tav tm="0">
                                          <p:val>
                                            <p:strVal val="ppt_w"/>
                                          </p:val>
                                        </p:tav>
                                        <p:tav tm="100000">
                                          <p:val>
                                            <p:fltVal val="0"/>
                                          </p:val>
                                        </p:tav>
                                      </p:tavLst>
                                    </p:anim>
                                    <p:anim calcmode="lin" valueType="num">
                                      <p:cBhvr>
                                        <p:cTn id="42" dur="500"/>
                                        <p:tgtEl>
                                          <p:spTgt spid="43"/>
                                        </p:tgtEl>
                                        <p:attrNameLst>
                                          <p:attrName>ppt_h</p:attrName>
                                        </p:attrNameLst>
                                      </p:cBhvr>
                                      <p:tavLst>
                                        <p:tav tm="0">
                                          <p:val>
                                            <p:strVal val="ppt_h"/>
                                          </p:val>
                                        </p:tav>
                                        <p:tav tm="100000">
                                          <p:val>
                                            <p:fltVal val="0"/>
                                          </p:val>
                                        </p:tav>
                                      </p:tavLst>
                                    </p:anim>
                                    <p:animEffect transition="out" filter="fade">
                                      <p:cBhvr>
                                        <p:cTn id="43" dur="500"/>
                                        <p:tgtEl>
                                          <p:spTgt spid="43"/>
                                        </p:tgtEl>
                                      </p:cBhvr>
                                    </p:animEffect>
                                    <p:set>
                                      <p:cBhvr>
                                        <p:cTn id="44" dur="1" fill="hold">
                                          <p:stCondLst>
                                            <p:cond delay="499"/>
                                          </p:stCondLst>
                                        </p:cTn>
                                        <p:tgtEl>
                                          <p:spTgt spid="4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96"/>
                                        </p:tgtEl>
                                        <p:attrNameLst>
                                          <p:attrName>style.visibility</p:attrName>
                                        </p:attrNameLst>
                                      </p:cBhvr>
                                      <p:to>
                                        <p:strVal val="visible"/>
                                      </p:to>
                                    </p:set>
                                    <p:animEffect transition="in" filter="barn(inVertical)">
                                      <p:cBhvr>
                                        <p:cTn id="49" dur="500"/>
                                        <p:tgtEl>
                                          <p:spTgt spid="19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42">
                                            <p:txEl>
                                              <p:pRg st="2" end="2"/>
                                            </p:txEl>
                                          </p:spTgt>
                                        </p:tgtEl>
                                        <p:attrNameLst>
                                          <p:attrName>style.visibility</p:attrName>
                                        </p:attrNameLst>
                                      </p:cBhvr>
                                      <p:to>
                                        <p:strVal val="visible"/>
                                      </p:to>
                                    </p:set>
                                    <p:animEffect transition="in" filter="barn(inVertical)">
                                      <p:cBhvr>
                                        <p:cTn id="54" dur="500"/>
                                        <p:tgtEl>
                                          <p:spTgt spid="42">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63" presetClass="path" presetSubtype="0" accel="50000" decel="50000" fill="hold" nodeType="clickEffect">
                                  <p:stCondLst>
                                    <p:cond delay="0"/>
                                  </p:stCondLst>
                                  <p:childTnLst>
                                    <p:animMotion origin="layout" path="M -0.10365 0.0051 L 0.00977 0.00371 " pathEditMode="relative" rAng="0" ptsTypes="AA">
                                      <p:cBhvr>
                                        <p:cTn id="58" dur="2000" fill="hold"/>
                                        <p:tgtEl>
                                          <p:spTgt spid="30"/>
                                        </p:tgtEl>
                                        <p:attrNameLst>
                                          <p:attrName>ppt_x</p:attrName>
                                          <p:attrName>ppt_y</p:attrName>
                                        </p:attrNameLst>
                                      </p:cBhvr>
                                      <p:rCtr x="5664" y="-69"/>
                                    </p:animMotion>
                                  </p:childTnLst>
                                </p:cTn>
                              </p:par>
                              <p:par>
                                <p:cTn id="59" presetID="53" presetClass="entr" presetSubtype="16" fill="hold" grpId="2" nodeType="withEffect">
                                  <p:stCondLst>
                                    <p:cond delay="0"/>
                                  </p:stCondLst>
                                  <p:childTnLst>
                                    <p:set>
                                      <p:cBhvr>
                                        <p:cTn id="60" dur="1" fill="hold">
                                          <p:stCondLst>
                                            <p:cond delay="0"/>
                                          </p:stCondLst>
                                        </p:cTn>
                                        <p:tgtEl>
                                          <p:spTgt spid="44"/>
                                        </p:tgtEl>
                                        <p:attrNameLst>
                                          <p:attrName>style.visibility</p:attrName>
                                        </p:attrNameLst>
                                      </p:cBhvr>
                                      <p:to>
                                        <p:strVal val="visible"/>
                                      </p:to>
                                    </p:set>
                                    <p:anim calcmode="lin" valueType="num">
                                      <p:cBhvr>
                                        <p:cTn id="61" dur="2000" fill="hold"/>
                                        <p:tgtEl>
                                          <p:spTgt spid="44"/>
                                        </p:tgtEl>
                                        <p:attrNameLst>
                                          <p:attrName>ppt_w</p:attrName>
                                        </p:attrNameLst>
                                      </p:cBhvr>
                                      <p:tavLst>
                                        <p:tav tm="0">
                                          <p:val>
                                            <p:fltVal val="0"/>
                                          </p:val>
                                        </p:tav>
                                        <p:tav tm="100000">
                                          <p:val>
                                            <p:strVal val="#ppt_w"/>
                                          </p:val>
                                        </p:tav>
                                      </p:tavLst>
                                    </p:anim>
                                    <p:anim calcmode="lin" valueType="num">
                                      <p:cBhvr>
                                        <p:cTn id="62" dur="2000" fill="hold"/>
                                        <p:tgtEl>
                                          <p:spTgt spid="44"/>
                                        </p:tgtEl>
                                        <p:attrNameLst>
                                          <p:attrName>ppt_h</p:attrName>
                                        </p:attrNameLst>
                                      </p:cBhvr>
                                      <p:tavLst>
                                        <p:tav tm="0">
                                          <p:val>
                                            <p:fltVal val="0"/>
                                          </p:val>
                                        </p:tav>
                                        <p:tav tm="100000">
                                          <p:val>
                                            <p:strVal val="#ppt_h"/>
                                          </p:val>
                                        </p:tav>
                                      </p:tavLst>
                                    </p:anim>
                                    <p:animEffect transition="in" filter="fade">
                                      <p:cBhvr>
                                        <p:cTn id="63" dur="2000"/>
                                        <p:tgtEl>
                                          <p:spTgt spid="44"/>
                                        </p:tgtEl>
                                      </p:cBhvr>
                                    </p:animEffect>
                                  </p:childTnLst>
                                </p:cTn>
                              </p:par>
                              <p:par>
                                <p:cTn id="64" presetID="1" presetClass="exit" presetSubtype="0" fill="hold" grpId="3" nodeType="withEffect">
                                  <p:stCondLst>
                                    <p:cond delay="2100"/>
                                  </p:stCondLst>
                                  <p:childTnLst>
                                    <p:set>
                                      <p:cBhvr>
                                        <p:cTn id="65" dur="1" fill="hold">
                                          <p:stCondLst>
                                            <p:cond delay="0"/>
                                          </p:stCondLst>
                                        </p:cTn>
                                        <p:tgtEl>
                                          <p:spTgt spid="44"/>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97"/>
                                        </p:tgtEl>
                                        <p:attrNameLst>
                                          <p:attrName>style.visibility</p:attrName>
                                        </p:attrNameLst>
                                      </p:cBhvr>
                                      <p:to>
                                        <p:strVal val="visible"/>
                                      </p:to>
                                    </p:set>
                                    <p:animEffect transition="in" filter="barn(inVertical)">
                                      <p:cBhvr>
                                        <p:cTn id="70" dur="500"/>
                                        <p:tgtEl>
                                          <p:spTgt spid="197"/>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42">
                                            <p:txEl>
                                              <p:pRg st="3" end="3"/>
                                            </p:txEl>
                                          </p:spTgt>
                                        </p:tgtEl>
                                        <p:attrNameLst>
                                          <p:attrName>style.visibility</p:attrName>
                                        </p:attrNameLst>
                                      </p:cBhvr>
                                      <p:to>
                                        <p:strVal val="visible"/>
                                      </p:to>
                                    </p:set>
                                    <p:animEffect transition="in" filter="barn(inVertical)">
                                      <p:cBhvr>
                                        <p:cTn id="75" dur="500"/>
                                        <p:tgtEl>
                                          <p:spTgt spid="42">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45" presetClass="entr" presetSubtype="0" repeatCount="indefinite" fill="hold"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2000"/>
                                        <p:tgtEl>
                                          <p:spTgt spid="30"/>
                                        </p:tgtEl>
                                      </p:cBhvr>
                                    </p:animEffect>
                                    <p:anim calcmode="lin" valueType="num">
                                      <p:cBhvr>
                                        <p:cTn id="81" dur="2000" fill="hold"/>
                                        <p:tgtEl>
                                          <p:spTgt spid="30"/>
                                        </p:tgtEl>
                                        <p:attrNameLst>
                                          <p:attrName>ppt_w</p:attrName>
                                        </p:attrNameLst>
                                      </p:cBhvr>
                                      <p:tavLst>
                                        <p:tav tm="0" fmla="#ppt_w*sin(2.5*pi*$)">
                                          <p:val>
                                            <p:fltVal val="0"/>
                                          </p:val>
                                        </p:tav>
                                        <p:tav tm="100000">
                                          <p:val>
                                            <p:fltVal val="1"/>
                                          </p:val>
                                        </p:tav>
                                      </p:tavLst>
                                    </p:anim>
                                    <p:anim calcmode="lin" valueType="num">
                                      <p:cBhvr>
                                        <p:cTn id="82" dur="2000" fill="hold"/>
                                        <p:tgtEl>
                                          <p:spTgt spid="30"/>
                                        </p:tgtEl>
                                        <p:attrNameLst>
                                          <p:attrName>ppt_h</p:attrName>
                                        </p:attrNameLst>
                                      </p:cBhvr>
                                      <p:tavLst>
                                        <p:tav tm="0">
                                          <p:val>
                                            <p:strVal val="#ppt_h"/>
                                          </p:val>
                                        </p:tav>
                                        <p:tav tm="100000">
                                          <p:val>
                                            <p:strVal val="#ppt_h"/>
                                          </p:val>
                                        </p:tav>
                                      </p:tavLst>
                                    </p:anim>
                                  </p:childTnLst>
                                </p:cTn>
                              </p:par>
                              <p:par>
                                <p:cTn id="83" presetID="53" presetClass="entr" presetSubtype="16" repeatCount="indefinite" fill="hold" grpId="2" nodeType="withEffect">
                                  <p:stCondLst>
                                    <p:cond delay="0"/>
                                  </p:stCondLst>
                                  <p:childTnLst>
                                    <p:set>
                                      <p:cBhvr>
                                        <p:cTn id="84" dur="1" fill="hold">
                                          <p:stCondLst>
                                            <p:cond delay="0"/>
                                          </p:stCondLst>
                                        </p:cTn>
                                        <p:tgtEl>
                                          <p:spTgt spid="43"/>
                                        </p:tgtEl>
                                        <p:attrNameLst>
                                          <p:attrName>style.visibility</p:attrName>
                                        </p:attrNameLst>
                                      </p:cBhvr>
                                      <p:to>
                                        <p:strVal val="visible"/>
                                      </p:to>
                                    </p:set>
                                    <p:anim calcmode="lin" valueType="num">
                                      <p:cBhvr>
                                        <p:cTn id="85" dur="400" fill="hold"/>
                                        <p:tgtEl>
                                          <p:spTgt spid="43"/>
                                        </p:tgtEl>
                                        <p:attrNameLst>
                                          <p:attrName>ppt_w</p:attrName>
                                        </p:attrNameLst>
                                      </p:cBhvr>
                                      <p:tavLst>
                                        <p:tav tm="0">
                                          <p:val>
                                            <p:fltVal val="0"/>
                                          </p:val>
                                        </p:tav>
                                        <p:tav tm="100000">
                                          <p:val>
                                            <p:strVal val="#ppt_w"/>
                                          </p:val>
                                        </p:tav>
                                      </p:tavLst>
                                    </p:anim>
                                    <p:anim calcmode="lin" valueType="num">
                                      <p:cBhvr>
                                        <p:cTn id="86" dur="400" fill="hold"/>
                                        <p:tgtEl>
                                          <p:spTgt spid="43"/>
                                        </p:tgtEl>
                                        <p:attrNameLst>
                                          <p:attrName>ppt_h</p:attrName>
                                        </p:attrNameLst>
                                      </p:cBhvr>
                                      <p:tavLst>
                                        <p:tav tm="0">
                                          <p:val>
                                            <p:fltVal val="0"/>
                                          </p:val>
                                        </p:tav>
                                        <p:tav tm="100000">
                                          <p:val>
                                            <p:strVal val="#ppt_h"/>
                                          </p:val>
                                        </p:tav>
                                      </p:tavLst>
                                    </p:anim>
                                    <p:animEffect transition="in" filter="fade">
                                      <p:cBhvr>
                                        <p:cTn id="87" dur="400"/>
                                        <p:tgtEl>
                                          <p:spTgt spid="43"/>
                                        </p:tgtEl>
                                      </p:cBhvr>
                                    </p:animEffect>
                                  </p:childTnLst>
                                </p:cTn>
                              </p:par>
                              <p:par>
                                <p:cTn id="88" presetID="1" presetClass="exit" presetSubtype="0" fill="hold" grpId="3" nodeType="withEffect">
                                  <p:stCondLst>
                                    <p:cond delay="400"/>
                                  </p:stCondLst>
                                  <p:childTnLst>
                                    <p:set>
                                      <p:cBhvr>
                                        <p:cTn id="89" dur="1" fill="hold">
                                          <p:stCondLst>
                                            <p:cond delay="0"/>
                                          </p:stCondLst>
                                        </p:cTn>
                                        <p:tgtEl>
                                          <p:spTgt spid="43"/>
                                        </p:tgtEl>
                                        <p:attrNameLst>
                                          <p:attrName>style.visibility</p:attrName>
                                        </p:attrNameLst>
                                      </p:cBhvr>
                                      <p:to>
                                        <p:strVal val="hidden"/>
                                      </p:to>
                                    </p:set>
                                  </p:childTnLst>
                                </p:cTn>
                              </p:par>
                              <p:par>
                                <p:cTn id="90" presetID="53" presetClass="entr" presetSubtype="16" repeatCount="indefinite" fill="hold" grpId="4" nodeType="withEffect">
                                  <p:stCondLst>
                                    <p:cond delay="400"/>
                                  </p:stCondLst>
                                  <p:childTnLst>
                                    <p:set>
                                      <p:cBhvr>
                                        <p:cTn id="91" dur="1" fill="hold">
                                          <p:stCondLst>
                                            <p:cond delay="0"/>
                                          </p:stCondLst>
                                        </p:cTn>
                                        <p:tgtEl>
                                          <p:spTgt spid="44"/>
                                        </p:tgtEl>
                                        <p:attrNameLst>
                                          <p:attrName>style.visibility</p:attrName>
                                        </p:attrNameLst>
                                      </p:cBhvr>
                                      <p:to>
                                        <p:strVal val="visible"/>
                                      </p:to>
                                    </p:set>
                                    <p:anim calcmode="lin" valueType="num">
                                      <p:cBhvr>
                                        <p:cTn id="92" dur="400" fill="hold"/>
                                        <p:tgtEl>
                                          <p:spTgt spid="44"/>
                                        </p:tgtEl>
                                        <p:attrNameLst>
                                          <p:attrName>ppt_w</p:attrName>
                                        </p:attrNameLst>
                                      </p:cBhvr>
                                      <p:tavLst>
                                        <p:tav tm="0">
                                          <p:val>
                                            <p:fltVal val="0"/>
                                          </p:val>
                                        </p:tav>
                                        <p:tav tm="100000">
                                          <p:val>
                                            <p:strVal val="#ppt_w"/>
                                          </p:val>
                                        </p:tav>
                                      </p:tavLst>
                                    </p:anim>
                                    <p:anim calcmode="lin" valueType="num">
                                      <p:cBhvr>
                                        <p:cTn id="93" dur="400" fill="hold"/>
                                        <p:tgtEl>
                                          <p:spTgt spid="44"/>
                                        </p:tgtEl>
                                        <p:attrNameLst>
                                          <p:attrName>ppt_h</p:attrName>
                                        </p:attrNameLst>
                                      </p:cBhvr>
                                      <p:tavLst>
                                        <p:tav tm="0">
                                          <p:val>
                                            <p:fltVal val="0"/>
                                          </p:val>
                                        </p:tav>
                                        <p:tav tm="100000">
                                          <p:val>
                                            <p:strVal val="#ppt_h"/>
                                          </p:val>
                                        </p:tav>
                                      </p:tavLst>
                                    </p:anim>
                                    <p:animEffect transition="in" filter="fade">
                                      <p:cBhvr>
                                        <p:cTn id="94" dur="400"/>
                                        <p:tgtEl>
                                          <p:spTgt spid="44"/>
                                        </p:tgtEl>
                                      </p:cBhvr>
                                    </p:animEffect>
                                  </p:childTnLst>
                                </p:cTn>
                              </p:par>
                              <p:par>
                                <p:cTn id="95" presetID="1" presetClass="exit" presetSubtype="0" fill="hold" grpId="5" nodeType="withEffect">
                                  <p:stCondLst>
                                    <p:cond delay="800"/>
                                  </p:stCondLst>
                                  <p:childTnLst>
                                    <p:set>
                                      <p:cBhvr>
                                        <p:cTn id="96" dur="1" fill="hold">
                                          <p:stCondLst>
                                            <p:cond delay="0"/>
                                          </p:stCondLst>
                                        </p:cTn>
                                        <p:tgtEl>
                                          <p:spTgt spid="44"/>
                                        </p:tgtEl>
                                        <p:attrNameLst>
                                          <p:attrName>style.visibility</p:attrName>
                                        </p:attrNameLst>
                                      </p:cBhvr>
                                      <p:to>
                                        <p:strVal val="hidden"/>
                                      </p:to>
                                    </p:set>
                                  </p:childTnLst>
                                </p:cTn>
                              </p:par>
                              <p:par>
                                <p:cTn id="97" presetID="53" presetClass="entr" presetSubtype="16" fill="hold" grpId="4" nodeType="withEffect">
                                  <p:stCondLst>
                                    <p:cond delay="700"/>
                                  </p:stCondLst>
                                  <p:childTnLst>
                                    <p:set>
                                      <p:cBhvr>
                                        <p:cTn id="98" dur="1" fill="hold">
                                          <p:stCondLst>
                                            <p:cond delay="0"/>
                                          </p:stCondLst>
                                        </p:cTn>
                                        <p:tgtEl>
                                          <p:spTgt spid="43"/>
                                        </p:tgtEl>
                                        <p:attrNameLst>
                                          <p:attrName>style.visibility</p:attrName>
                                        </p:attrNameLst>
                                      </p:cBhvr>
                                      <p:to>
                                        <p:strVal val="visible"/>
                                      </p:to>
                                    </p:set>
                                    <p:anim calcmode="lin" valueType="num">
                                      <p:cBhvr>
                                        <p:cTn id="99" dur="500" fill="hold"/>
                                        <p:tgtEl>
                                          <p:spTgt spid="43"/>
                                        </p:tgtEl>
                                        <p:attrNameLst>
                                          <p:attrName>ppt_w</p:attrName>
                                        </p:attrNameLst>
                                      </p:cBhvr>
                                      <p:tavLst>
                                        <p:tav tm="0">
                                          <p:val>
                                            <p:fltVal val="0"/>
                                          </p:val>
                                        </p:tav>
                                        <p:tav tm="100000">
                                          <p:val>
                                            <p:strVal val="#ppt_w"/>
                                          </p:val>
                                        </p:tav>
                                      </p:tavLst>
                                    </p:anim>
                                    <p:anim calcmode="lin" valueType="num">
                                      <p:cBhvr>
                                        <p:cTn id="100" dur="500" fill="hold"/>
                                        <p:tgtEl>
                                          <p:spTgt spid="43"/>
                                        </p:tgtEl>
                                        <p:attrNameLst>
                                          <p:attrName>ppt_h</p:attrName>
                                        </p:attrNameLst>
                                      </p:cBhvr>
                                      <p:tavLst>
                                        <p:tav tm="0">
                                          <p:val>
                                            <p:fltVal val="0"/>
                                          </p:val>
                                        </p:tav>
                                        <p:tav tm="100000">
                                          <p:val>
                                            <p:strVal val="#ppt_h"/>
                                          </p:val>
                                        </p:tav>
                                      </p:tavLst>
                                    </p:anim>
                                    <p:animEffect transition="in" filter="fade">
                                      <p:cBhvr>
                                        <p:cTn id="101" dur="500"/>
                                        <p:tgtEl>
                                          <p:spTgt spid="43"/>
                                        </p:tgtEl>
                                      </p:cBhvr>
                                    </p:animEffect>
                                  </p:childTnLst>
                                </p:cTn>
                              </p:par>
                              <p:par>
                                <p:cTn id="102" presetID="1" presetClass="exit" presetSubtype="0" fill="hold" grpId="5" nodeType="withEffect">
                                  <p:stCondLst>
                                    <p:cond delay="1200"/>
                                  </p:stCondLst>
                                  <p:childTnLst>
                                    <p:set>
                                      <p:cBhvr>
                                        <p:cTn id="103" dur="1" fill="hold">
                                          <p:stCondLst>
                                            <p:cond delay="0"/>
                                          </p:stCondLst>
                                        </p:cTn>
                                        <p:tgtEl>
                                          <p:spTgt spid="43"/>
                                        </p:tgtEl>
                                        <p:attrNameLst>
                                          <p:attrName>style.visibility</p:attrName>
                                        </p:attrNameLst>
                                      </p:cBhvr>
                                      <p:to>
                                        <p:strVal val="hidden"/>
                                      </p:to>
                                    </p:set>
                                  </p:childTnLst>
                                </p:cTn>
                              </p:par>
                              <p:par>
                                <p:cTn id="104" presetID="53" presetClass="entr" presetSubtype="16" fill="hold" grpId="6" nodeType="withEffect">
                                  <p:stCondLst>
                                    <p:cond delay="1300"/>
                                  </p:stCondLst>
                                  <p:childTnLst>
                                    <p:set>
                                      <p:cBhvr>
                                        <p:cTn id="105" dur="1" fill="hold">
                                          <p:stCondLst>
                                            <p:cond delay="0"/>
                                          </p:stCondLst>
                                        </p:cTn>
                                        <p:tgtEl>
                                          <p:spTgt spid="44"/>
                                        </p:tgtEl>
                                        <p:attrNameLst>
                                          <p:attrName>style.visibility</p:attrName>
                                        </p:attrNameLst>
                                      </p:cBhvr>
                                      <p:to>
                                        <p:strVal val="visible"/>
                                      </p:to>
                                    </p:set>
                                    <p:anim calcmode="lin" valueType="num">
                                      <p:cBhvr>
                                        <p:cTn id="106" dur="500" fill="hold"/>
                                        <p:tgtEl>
                                          <p:spTgt spid="44"/>
                                        </p:tgtEl>
                                        <p:attrNameLst>
                                          <p:attrName>ppt_w</p:attrName>
                                        </p:attrNameLst>
                                      </p:cBhvr>
                                      <p:tavLst>
                                        <p:tav tm="0">
                                          <p:val>
                                            <p:fltVal val="0"/>
                                          </p:val>
                                        </p:tav>
                                        <p:tav tm="100000">
                                          <p:val>
                                            <p:strVal val="#ppt_w"/>
                                          </p:val>
                                        </p:tav>
                                      </p:tavLst>
                                    </p:anim>
                                    <p:anim calcmode="lin" valueType="num">
                                      <p:cBhvr>
                                        <p:cTn id="107" dur="500" fill="hold"/>
                                        <p:tgtEl>
                                          <p:spTgt spid="44"/>
                                        </p:tgtEl>
                                        <p:attrNameLst>
                                          <p:attrName>ppt_h</p:attrName>
                                        </p:attrNameLst>
                                      </p:cBhvr>
                                      <p:tavLst>
                                        <p:tav tm="0">
                                          <p:val>
                                            <p:fltVal val="0"/>
                                          </p:val>
                                        </p:tav>
                                        <p:tav tm="100000">
                                          <p:val>
                                            <p:strVal val="#ppt_h"/>
                                          </p:val>
                                        </p:tav>
                                      </p:tavLst>
                                    </p:anim>
                                    <p:animEffect transition="in" filter="fade">
                                      <p:cBhvr>
                                        <p:cTn id="108" dur="500"/>
                                        <p:tgtEl>
                                          <p:spTgt spid="44"/>
                                        </p:tgtEl>
                                      </p:cBhvr>
                                    </p:animEffect>
                                  </p:childTnLst>
                                </p:cTn>
                              </p:par>
                              <p:par>
                                <p:cTn id="109" presetID="1" presetClass="exit" presetSubtype="0" fill="hold" grpId="7" nodeType="withEffect">
                                  <p:stCondLst>
                                    <p:cond delay="1900"/>
                                  </p:stCondLst>
                                  <p:childTnLst>
                                    <p:set>
                                      <p:cBhvr>
                                        <p:cTn id="110" dur="1" fill="hold">
                                          <p:stCondLst>
                                            <p:cond delay="0"/>
                                          </p:stCondLst>
                                        </p:cTn>
                                        <p:tgtEl>
                                          <p:spTgt spid="44"/>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198"/>
                                        </p:tgtEl>
                                        <p:attrNameLst>
                                          <p:attrName>style.visibility</p:attrName>
                                        </p:attrNameLst>
                                      </p:cBhvr>
                                      <p:to>
                                        <p:strVal val="visible"/>
                                      </p:to>
                                    </p:set>
                                    <p:animEffect transition="in" filter="barn(inVertical)">
                                      <p:cBhvr>
                                        <p:cTn id="115" dur="500"/>
                                        <p:tgtEl>
                                          <p:spTgt spid="198"/>
                                        </p:tgtEl>
                                      </p:cBhvr>
                                    </p:animEffec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p:bldP spid="52227" grpId="0" animBg="1"/>
      <p:bldP spid="52231" grpId="0" animBg="1"/>
      <p:bldP spid="52232" grpId="0" animBg="1"/>
      <p:bldP spid="52252" grpId="0" animBg="1"/>
      <p:bldP spid="196" grpId="0"/>
      <p:bldP spid="197" grpId="0"/>
      <p:bldP spid="198" grpId="0"/>
      <p:bldP spid="43" grpId="0" animBg="1"/>
      <p:bldP spid="43" grpId="1" animBg="1"/>
      <p:bldP spid="43" grpId="2" animBg="1"/>
      <p:bldP spid="43" grpId="3" animBg="1"/>
      <p:bldP spid="43" grpId="4" animBg="1"/>
      <p:bldP spid="43" grpId="5" animBg="1"/>
      <p:bldP spid="44" grpId="2" animBg="1"/>
      <p:bldP spid="44" grpId="3" animBg="1"/>
      <p:bldP spid="44" grpId="4" animBg="1"/>
      <p:bldP spid="44" grpId="5" animBg="1"/>
      <p:bldP spid="44" grpId="6" animBg="1"/>
      <p:bldP spid="44" grpId="7"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37" name="Line 25"/>
          <p:cNvSpPr>
            <a:spLocks noChangeShapeType="1"/>
          </p:cNvSpPr>
          <p:nvPr/>
        </p:nvSpPr>
        <p:spPr bwMode="auto">
          <a:xfrm flipH="1">
            <a:off x="5753669" y="3611422"/>
            <a:ext cx="152400" cy="304800"/>
          </a:xfrm>
          <a:prstGeom prst="line">
            <a:avLst/>
          </a:prstGeom>
          <a:noFill/>
          <a:ln w="9525">
            <a:solidFill>
              <a:schemeClr val="tx1"/>
            </a:solidFill>
            <a:round/>
            <a:headEnd/>
            <a:tailEnd/>
          </a:ln>
          <a:effectLst/>
        </p:spPr>
        <p:txBody>
          <a:bodyPr/>
          <a:lstStyle/>
          <a:p>
            <a:endParaRPr lang="en-US"/>
          </a:p>
        </p:txBody>
      </p:sp>
      <p:sp>
        <p:nvSpPr>
          <p:cNvPr id="38939" name="Line 27"/>
          <p:cNvSpPr>
            <a:spLocks noChangeShapeType="1"/>
          </p:cNvSpPr>
          <p:nvPr/>
        </p:nvSpPr>
        <p:spPr bwMode="auto">
          <a:xfrm>
            <a:off x="6439469" y="3840022"/>
            <a:ext cx="381000" cy="76200"/>
          </a:xfrm>
          <a:prstGeom prst="line">
            <a:avLst/>
          </a:prstGeom>
          <a:noFill/>
          <a:ln w="9525">
            <a:solidFill>
              <a:schemeClr val="tx1"/>
            </a:solidFill>
            <a:round/>
            <a:headEnd/>
            <a:tailEnd/>
          </a:ln>
          <a:effectLst/>
        </p:spPr>
        <p:txBody>
          <a:bodyPr/>
          <a:lstStyle/>
          <a:p>
            <a:endParaRPr lang="en-US"/>
          </a:p>
        </p:txBody>
      </p:sp>
      <p:sp>
        <p:nvSpPr>
          <p:cNvPr id="38947" name="Text Box 35"/>
          <p:cNvSpPr txBox="1">
            <a:spLocks noChangeArrowheads="1"/>
          </p:cNvSpPr>
          <p:nvPr/>
        </p:nvSpPr>
        <p:spPr bwMode="auto">
          <a:xfrm>
            <a:off x="1163859" y="4322183"/>
            <a:ext cx="10629710" cy="2462213"/>
          </a:xfrm>
          <a:prstGeom prst="rect">
            <a:avLst/>
          </a:prstGeom>
          <a:solidFill>
            <a:schemeClr val="bg1"/>
          </a:solidFill>
          <a:ln w="9525">
            <a:noFill/>
            <a:miter lim="800000"/>
            <a:headEnd/>
            <a:tailEnd/>
          </a:ln>
          <a:effectLst/>
        </p:spPr>
        <p:txBody>
          <a:bodyPr wrap="square">
            <a:spAutoFit/>
          </a:bodyPr>
          <a:lstStyle/>
          <a:p>
            <a:pPr algn="just">
              <a:spcBef>
                <a:spcPct val="50000"/>
              </a:spcBef>
            </a:pPr>
            <a:r>
              <a:rPr lang="en-US" sz="2200" i="1" dirty="0">
                <a:solidFill>
                  <a:srgbClr val="000066"/>
                </a:solidFill>
                <a:latin typeface="Times New Roman" panose="02020603050405020304" pitchFamily="18" charset="0"/>
                <a:cs typeface="Times New Roman" panose="02020603050405020304" pitchFamily="18" charset="0"/>
              </a:rPr>
              <a:t>C3: </a:t>
            </a:r>
            <a:r>
              <a:rPr lang="en-US" sz="2200" i="1" dirty="0" smtClean="0">
                <a:solidFill>
                  <a:srgbClr val="000066"/>
                </a:solidFill>
                <a:latin typeface="Times New Roman" panose="02020603050405020304" pitchFamily="18" charset="0"/>
                <a:cs typeface="Times New Roman" panose="02020603050405020304" pitchFamily="18" charset="0"/>
              </a:rPr>
              <a:t>Hãy phân tích xem SĐST xuyên qua tiết diện S của cuộn dây biến thin như thế nào khi:</a:t>
            </a:r>
          </a:p>
          <a:p>
            <a:pPr marL="342900" indent="-342900" algn="just">
              <a:spcBef>
                <a:spcPct val="50000"/>
              </a:spcBef>
              <a:buFontTx/>
              <a:buChar char="-"/>
            </a:pPr>
            <a:r>
              <a:rPr lang="en-US" sz="2200" i="1" dirty="0" smtClean="0">
                <a:solidFill>
                  <a:srgbClr val="000066"/>
                </a:solidFill>
                <a:latin typeface="Times New Roman" panose="02020603050405020304" pitchFamily="18" charset="0"/>
                <a:cs typeface="Times New Roman" panose="02020603050405020304" pitchFamily="18" charset="0"/>
              </a:rPr>
              <a:t>Khi </a:t>
            </a:r>
            <a:r>
              <a:rPr lang="en-US" sz="2200" i="1" dirty="0">
                <a:solidFill>
                  <a:srgbClr val="000066"/>
                </a:solidFill>
                <a:latin typeface="Times New Roman" panose="02020603050405020304" pitchFamily="18" charset="0"/>
                <a:cs typeface="Times New Roman" panose="02020603050405020304" pitchFamily="18" charset="0"/>
              </a:rPr>
              <a:t>cuộn dây quay từ vị trí 1 sang vị trí </a:t>
            </a:r>
            <a:r>
              <a:rPr lang="en-US" sz="2200" i="1" dirty="0" smtClean="0">
                <a:solidFill>
                  <a:srgbClr val="000066"/>
                </a:solidFill>
                <a:latin typeface="Times New Roman" panose="02020603050405020304" pitchFamily="18" charset="0"/>
                <a:cs typeface="Times New Roman" panose="02020603050405020304" pitchFamily="18" charset="0"/>
              </a:rPr>
              <a:t>2:</a:t>
            </a:r>
          </a:p>
          <a:p>
            <a:pPr marL="342900" indent="-342900" algn="just">
              <a:spcBef>
                <a:spcPct val="50000"/>
              </a:spcBef>
              <a:buFontTx/>
              <a:buChar char="-"/>
            </a:pPr>
            <a:r>
              <a:rPr lang="en-US" sz="2200" i="1" dirty="0" smtClean="0">
                <a:solidFill>
                  <a:srgbClr val="000066"/>
                </a:solidFill>
                <a:latin typeface="Times New Roman" panose="02020603050405020304" pitchFamily="18" charset="0"/>
                <a:cs typeface="Times New Roman" panose="02020603050405020304" pitchFamily="18" charset="0"/>
              </a:rPr>
              <a:t>Khi </a:t>
            </a:r>
            <a:r>
              <a:rPr lang="en-US" sz="2200" i="1" dirty="0">
                <a:solidFill>
                  <a:srgbClr val="000066"/>
                </a:solidFill>
                <a:latin typeface="Times New Roman" panose="02020603050405020304" pitchFamily="18" charset="0"/>
                <a:cs typeface="Times New Roman" panose="02020603050405020304" pitchFamily="18" charset="0"/>
              </a:rPr>
              <a:t>cuộn dây từ vị trí 2 </a:t>
            </a:r>
            <a:r>
              <a:rPr lang="en-US" sz="2200" i="1" dirty="0" smtClean="0">
                <a:solidFill>
                  <a:srgbClr val="000066"/>
                </a:solidFill>
                <a:latin typeface="Times New Roman" panose="02020603050405020304" pitchFamily="18" charset="0"/>
                <a:cs typeface="Times New Roman" panose="02020603050405020304" pitchFamily="18" charset="0"/>
              </a:rPr>
              <a:t>quay sang vị trí 1:</a:t>
            </a:r>
          </a:p>
          <a:p>
            <a:pPr marL="342900" indent="-342900" algn="just">
              <a:spcBef>
                <a:spcPct val="50000"/>
              </a:spcBef>
              <a:buFontTx/>
              <a:buChar char="-"/>
            </a:pPr>
            <a:r>
              <a:rPr lang="en-US" sz="2200" i="1" dirty="0" smtClean="0">
                <a:solidFill>
                  <a:srgbClr val="000066"/>
                </a:solidFill>
                <a:latin typeface="Times New Roman" panose="02020603050405020304" pitchFamily="18" charset="0"/>
                <a:cs typeface="Times New Roman" panose="02020603050405020304" pitchFamily="18" charset="0"/>
              </a:rPr>
              <a:t> </a:t>
            </a:r>
            <a:r>
              <a:rPr lang="en-US" sz="2200" i="1" dirty="0">
                <a:solidFill>
                  <a:srgbClr val="000066"/>
                </a:solidFill>
                <a:latin typeface="Times New Roman" panose="02020603050405020304" pitchFamily="18" charset="0"/>
                <a:cs typeface="Times New Roman" panose="02020603050405020304" pitchFamily="18" charset="0"/>
              </a:rPr>
              <a:t>Khi cuộn dây quay liên </a:t>
            </a:r>
            <a:r>
              <a:rPr lang="en-US" sz="2200" i="1" dirty="0" smtClean="0">
                <a:solidFill>
                  <a:srgbClr val="000066"/>
                </a:solidFill>
                <a:latin typeface="Times New Roman" panose="02020603050405020304" pitchFamily="18" charset="0"/>
                <a:cs typeface="Times New Roman" panose="02020603050405020304" pitchFamily="18" charset="0"/>
              </a:rPr>
              <a:t>tục: </a:t>
            </a:r>
          </a:p>
          <a:p>
            <a:pPr algn="just">
              <a:spcBef>
                <a:spcPct val="50000"/>
              </a:spcBef>
            </a:pPr>
            <a:r>
              <a:rPr lang="en-US" sz="2200" i="1" dirty="0" smtClean="0">
                <a:solidFill>
                  <a:srgbClr val="FF0000"/>
                </a:solidFill>
                <a:latin typeface="Times New Roman" panose="02020603050405020304" pitchFamily="18" charset="0"/>
                <a:cs typeface="Times New Roman" panose="02020603050405020304" pitchFamily="18" charset="0"/>
              </a:rPr>
              <a:t>Vậy </a:t>
            </a:r>
            <a:r>
              <a:rPr lang="en-US" sz="2200" i="1" dirty="0">
                <a:solidFill>
                  <a:srgbClr val="FF0000"/>
                </a:solidFill>
                <a:latin typeface="Times New Roman" panose="02020603050405020304" pitchFamily="18" charset="0"/>
                <a:cs typeface="Times New Roman" panose="02020603050405020304" pitchFamily="18" charset="0"/>
              </a:rPr>
              <a:t>dòng điện cảm ứng xuất hiện trong cuộn dây là dòng điện xoay </a:t>
            </a:r>
            <a:r>
              <a:rPr lang="en-US" sz="2200" i="1" dirty="0" smtClean="0">
                <a:solidFill>
                  <a:srgbClr val="FF0000"/>
                </a:solidFill>
                <a:latin typeface="Times New Roman" panose="02020603050405020304" pitchFamily="18" charset="0"/>
                <a:cs typeface="Times New Roman" panose="02020603050405020304" pitchFamily="18" charset="0"/>
              </a:rPr>
              <a:t>chiều</a:t>
            </a:r>
            <a:endParaRPr lang="en-US" sz="2200" i="1" dirty="0">
              <a:solidFill>
                <a:srgbClr val="FF000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4001069" y="1249222"/>
            <a:ext cx="5029200" cy="3073400"/>
            <a:chOff x="4001069" y="1249222"/>
            <a:chExt cx="5029200" cy="3073400"/>
          </a:xfrm>
        </p:grpSpPr>
        <p:sp>
          <p:nvSpPr>
            <p:cNvPr id="38929" name="AutoShape 17"/>
            <p:cNvSpPr>
              <a:spLocks noChangeArrowheads="1"/>
            </p:cNvSpPr>
            <p:nvPr/>
          </p:nvSpPr>
          <p:spPr bwMode="auto">
            <a:xfrm>
              <a:off x="4001069" y="1706422"/>
              <a:ext cx="1752600" cy="1905000"/>
            </a:xfrm>
            <a:prstGeom prst="cube">
              <a:avLst>
                <a:gd name="adj" fmla="val 25000"/>
              </a:avLst>
            </a:prstGeom>
            <a:solidFill>
              <a:srgbClr val="FF0000"/>
            </a:solidFill>
            <a:ln w="9525">
              <a:noFill/>
              <a:miter lim="800000"/>
              <a:headEnd/>
              <a:tailEnd/>
            </a:ln>
            <a:effectLst/>
          </p:spPr>
          <p:txBody>
            <a:bodyPr wrap="none" anchor="ctr"/>
            <a:lstStyle/>
            <a:p>
              <a:pPr algn="ctr"/>
              <a:r>
                <a:rPr lang="en-US" sz="3200" b="1">
                  <a:latin typeface="Arial" charset="0"/>
                </a:rPr>
                <a:t>N</a:t>
              </a:r>
            </a:p>
          </p:txBody>
        </p:sp>
        <p:sp>
          <p:nvSpPr>
            <p:cNvPr id="38930" name="AutoShape 18"/>
            <p:cNvSpPr>
              <a:spLocks noChangeArrowheads="1"/>
            </p:cNvSpPr>
            <p:nvPr/>
          </p:nvSpPr>
          <p:spPr bwMode="auto">
            <a:xfrm>
              <a:off x="7277669" y="1630222"/>
              <a:ext cx="1752600" cy="1905000"/>
            </a:xfrm>
            <a:prstGeom prst="cube">
              <a:avLst>
                <a:gd name="adj" fmla="val 25000"/>
              </a:avLst>
            </a:prstGeom>
            <a:solidFill>
              <a:srgbClr val="66FFFF"/>
            </a:solidFill>
            <a:ln w="9525">
              <a:noFill/>
              <a:miter lim="800000"/>
              <a:headEnd/>
              <a:tailEnd/>
            </a:ln>
            <a:effectLst/>
          </p:spPr>
          <p:txBody>
            <a:bodyPr wrap="none" anchor="ctr"/>
            <a:lstStyle/>
            <a:p>
              <a:pPr algn="ctr"/>
              <a:r>
                <a:rPr lang="en-US" sz="3200" b="1">
                  <a:latin typeface="Arial" charset="0"/>
                </a:rPr>
                <a:t>S</a:t>
              </a:r>
            </a:p>
          </p:txBody>
        </p:sp>
        <p:sp>
          <p:nvSpPr>
            <p:cNvPr id="38932" name="Line 20"/>
            <p:cNvSpPr>
              <a:spLocks noChangeShapeType="1"/>
            </p:cNvSpPr>
            <p:nvPr/>
          </p:nvSpPr>
          <p:spPr bwMode="auto">
            <a:xfrm>
              <a:off x="6439469" y="1249222"/>
              <a:ext cx="0" cy="457200"/>
            </a:xfrm>
            <a:prstGeom prst="line">
              <a:avLst/>
            </a:prstGeom>
            <a:noFill/>
            <a:ln w="38100">
              <a:solidFill>
                <a:schemeClr val="tx1"/>
              </a:solidFill>
              <a:round/>
              <a:headEnd/>
              <a:tailEnd/>
            </a:ln>
            <a:effectLst/>
          </p:spPr>
          <p:txBody>
            <a:bodyPr/>
            <a:lstStyle/>
            <a:p>
              <a:endParaRPr lang="en-US"/>
            </a:p>
          </p:txBody>
        </p:sp>
        <p:sp>
          <p:nvSpPr>
            <p:cNvPr id="38934" name="Line 22"/>
            <p:cNvSpPr>
              <a:spLocks noChangeShapeType="1"/>
            </p:cNvSpPr>
            <p:nvPr/>
          </p:nvSpPr>
          <p:spPr bwMode="auto">
            <a:xfrm>
              <a:off x="6439469" y="3535222"/>
              <a:ext cx="0" cy="381000"/>
            </a:xfrm>
            <a:prstGeom prst="line">
              <a:avLst/>
            </a:prstGeom>
            <a:noFill/>
            <a:ln w="38100">
              <a:solidFill>
                <a:schemeClr val="tx1"/>
              </a:solidFill>
              <a:round/>
              <a:headEnd/>
              <a:tailEnd/>
            </a:ln>
            <a:effectLst/>
          </p:spPr>
          <p:txBody>
            <a:bodyPr/>
            <a:lstStyle/>
            <a:p>
              <a:endParaRPr lang="en-US"/>
            </a:p>
          </p:txBody>
        </p:sp>
        <p:sp>
          <p:nvSpPr>
            <p:cNvPr id="38936" name="Text Box 24"/>
            <p:cNvSpPr txBox="1">
              <a:spLocks noChangeArrowheads="1"/>
            </p:cNvSpPr>
            <p:nvPr/>
          </p:nvSpPr>
          <p:spPr bwMode="auto">
            <a:xfrm>
              <a:off x="4458269" y="3916222"/>
              <a:ext cx="1447800" cy="406400"/>
            </a:xfrm>
            <a:prstGeom prst="rect">
              <a:avLst/>
            </a:prstGeom>
            <a:solidFill>
              <a:schemeClr val="accent1"/>
            </a:solidFill>
            <a:ln w="9525">
              <a:solidFill>
                <a:srgbClr val="FF0000"/>
              </a:solidFill>
              <a:miter lim="800000"/>
              <a:headEnd/>
              <a:tailEnd/>
            </a:ln>
            <a:effectLst/>
          </p:spPr>
          <p:txBody>
            <a:bodyPr>
              <a:spAutoFit/>
            </a:bodyPr>
            <a:lstStyle/>
            <a:p>
              <a:pPr>
                <a:spcBef>
                  <a:spcPct val="50000"/>
                </a:spcBef>
              </a:pPr>
              <a:r>
                <a:rPr lang="en-US" sz="2000">
                  <a:solidFill>
                    <a:srgbClr val="FF0000"/>
                  </a:solidFill>
                </a:rPr>
                <a:t>Cuộn dây</a:t>
              </a:r>
            </a:p>
          </p:txBody>
        </p:sp>
        <p:sp>
          <p:nvSpPr>
            <p:cNvPr id="38938" name="Text Box 26"/>
            <p:cNvSpPr txBox="1">
              <a:spLocks noChangeArrowheads="1"/>
            </p:cNvSpPr>
            <p:nvPr/>
          </p:nvSpPr>
          <p:spPr bwMode="auto">
            <a:xfrm>
              <a:off x="6820469" y="3916222"/>
              <a:ext cx="1447800" cy="406400"/>
            </a:xfrm>
            <a:prstGeom prst="rect">
              <a:avLst/>
            </a:prstGeom>
            <a:solidFill>
              <a:schemeClr val="accent1"/>
            </a:solidFill>
            <a:ln w="9525">
              <a:solidFill>
                <a:srgbClr val="FF0000"/>
              </a:solidFill>
              <a:miter lim="800000"/>
              <a:headEnd/>
              <a:tailEnd/>
            </a:ln>
            <a:effectLst/>
          </p:spPr>
          <p:txBody>
            <a:bodyPr>
              <a:spAutoFit/>
            </a:bodyPr>
            <a:lstStyle/>
            <a:p>
              <a:pPr>
                <a:spcBef>
                  <a:spcPct val="50000"/>
                </a:spcBef>
              </a:pPr>
              <a:r>
                <a:rPr lang="en-US" sz="2000">
                  <a:solidFill>
                    <a:srgbClr val="FF0000"/>
                  </a:solidFill>
                </a:rPr>
                <a:t>Trục quay</a:t>
              </a:r>
            </a:p>
          </p:txBody>
        </p:sp>
        <p:sp>
          <p:nvSpPr>
            <p:cNvPr id="38948" name="Line 36"/>
            <p:cNvSpPr>
              <a:spLocks noChangeShapeType="1"/>
            </p:cNvSpPr>
            <p:nvPr/>
          </p:nvSpPr>
          <p:spPr bwMode="auto">
            <a:xfrm>
              <a:off x="6439469" y="1706422"/>
              <a:ext cx="0" cy="1828800"/>
            </a:xfrm>
            <a:prstGeom prst="line">
              <a:avLst/>
            </a:prstGeom>
            <a:noFill/>
            <a:ln w="9525">
              <a:solidFill>
                <a:schemeClr val="tx1"/>
              </a:solidFill>
              <a:prstDash val="dash"/>
              <a:round/>
              <a:headEnd/>
              <a:tailEnd/>
            </a:ln>
            <a:effectLst/>
          </p:spPr>
          <p:txBody>
            <a:bodyPr/>
            <a:lstStyle/>
            <a:p>
              <a:endParaRPr lang="en-US"/>
            </a:p>
          </p:txBody>
        </p:sp>
      </p:grpSp>
      <p:grpSp>
        <p:nvGrpSpPr>
          <p:cNvPr id="6" name="Group 5"/>
          <p:cNvGrpSpPr/>
          <p:nvPr/>
        </p:nvGrpSpPr>
        <p:grpSpPr>
          <a:xfrm>
            <a:off x="5982269" y="1401622"/>
            <a:ext cx="914400" cy="2362200"/>
            <a:chOff x="5982269" y="1401622"/>
            <a:chExt cx="914400" cy="2362200"/>
          </a:xfrm>
        </p:grpSpPr>
        <p:grpSp>
          <p:nvGrpSpPr>
            <p:cNvPr id="5" name="Group 4"/>
            <p:cNvGrpSpPr/>
            <p:nvPr/>
          </p:nvGrpSpPr>
          <p:grpSpPr>
            <a:xfrm>
              <a:off x="5982269" y="1401622"/>
              <a:ext cx="914400" cy="2362200"/>
              <a:chOff x="5982269" y="1401622"/>
              <a:chExt cx="914400" cy="2362200"/>
            </a:xfrm>
          </p:grpSpPr>
          <p:sp>
            <p:nvSpPr>
              <p:cNvPr id="38940" name="Line 28"/>
              <p:cNvSpPr>
                <a:spLocks noChangeShapeType="1"/>
              </p:cNvSpPr>
              <p:nvPr/>
            </p:nvSpPr>
            <p:spPr bwMode="auto">
              <a:xfrm>
                <a:off x="5982269" y="1935022"/>
                <a:ext cx="0" cy="1828800"/>
              </a:xfrm>
              <a:prstGeom prst="line">
                <a:avLst/>
              </a:prstGeom>
              <a:noFill/>
              <a:ln w="38100">
                <a:solidFill>
                  <a:srgbClr val="FF0000"/>
                </a:solidFill>
                <a:round/>
                <a:headEnd/>
                <a:tailEnd/>
              </a:ln>
              <a:effectLst/>
            </p:spPr>
            <p:txBody>
              <a:bodyPr/>
              <a:lstStyle/>
              <a:p>
                <a:endParaRPr lang="en-US"/>
              </a:p>
            </p:txBody>
          </p:sp>
          <p:sp>
            <p:nvSpPr>
              <p:cNvPr id="38941" name="Line 29"/>
              <p:cNvSpPr>
                <a:spLocks noChangeShapeType="1"/>
              </p:cNvSpPr>
              <p:nvPr/>
            </p:nvSpPr>
            <p:spPr bwMode="auto">
              <a:xfrm>
                <a:off x="6896669" y="1401622"/>
                <a:ext cx="0" cy="1905000"/>
              </a:xfrm>
              <a:prstGeom prst="line">
                <a:avLst/>
              </a:prstGeom>
              <a:noFill/>
              <a:ln w="38100">
                <a:solidFill>
                  <a:srgbClr val="FF0000"/>
                </a:solidFill>
                <a:round/>
                <a:headEnd/>
                <a:tailEnd/>
              </a:ln>
              <a:effectLst/>
            </p:spPr>
            <p:txBody>
              <a:bodyPr/>
              <a:lstStyle/>
              <a:p>
                <a:endParaRPr lang="en-US"/>
              </a:p>
            </p:txBody>
          </p:sp>
          <p:sp>
            <p:nvSpPr>
              <p:cNvPr id="38942" name="Line 30"/>
              <p:cNvSpPr>
                <a:spLocks noChangeShapeType="1"/>
              </p:cNvSpPr>
              <p:nvPr/>
            </p:nvSpPr>
            <p:spPr bwMode="auto">
              <a:xfrm flipV="1">
                <a:off x="5982269" y="1401622"/>
                <a:ext cx="914400" cy="533400"/>
              </a:xfrm>
              <a:prstGeom prst="line">
                <a:avLst/>
              </a:prstGeom>
              <a:noFill/>
              <a:ln w="38100">
                <a:solidFill>
                  <a:srgbClr val="FF0000"/>
                </a:solidFill>
                <a:round/>
                <a:headEnd/>
                <a:tailEnd/>
              </a:ln>
              <a:effectLst/>
            </p:spPr>
            <p:txBody>
              <a:bodyPr/>
              <a:lstStyle/>
              <a:p>
                <a:endParaRPr lang="en-US"/>
              </a:p>
            </p:txBody>
          </p:sp>
          <p:sp>
            <p:nvSpPr>
              <p:cNvPr id="38943" name="Line 31"/>
              <p:cNvSpPr>
                <a:spLocks noChangeShapeType="1"/>
              </p:cNvSpPr>
              <p:nvPr/>
            </p:nvSpPr>
            <p:spPr bwMode="auto">
              <a:xfrm flipV="1">
                <a:off x="5982269" y="3306622"/>
                <a:ext cx="914400" cy="457200"/>
              </a:xfrm>
              <a:prstGeom prst="line">
                <a:avLst/>
              </a:prstGeom>
              <a:noFill/>
              <a:ln w="38100">
                <a:solidFill>
                  <a:srgbClr val="FF0000"/>
                </a:solidFill>
                <a:round/>
                <a:headEnd/>
                <a:tailEnd/>
              </a:ln>
              <a:effectLst/>
            </p:spPr>
            <p:txBody>
              <a:bodyPr/>
              <a:lstStyle/>
              <a:p>
                <a:endParaRPr lang="en-US"/>
              </a:p>
            </p:txBody>
          </p:sp>
        </p:grpSp>
        <p:sp>
          <p:nvSpPr>
            <p:cNvPr id="38950" name="Text Box 38"/>
            <p:cNvSpPr txBox="1">
              <a:spLocks noChangeArrowheads="1"/>
            </p:cNvSpPr>
            <p:nvPr/>
          </p:nvSpPr>
          <p:spPr bwMode="auto">
            <a:xfrm>
              <a:off x="5982269" y="1925127"/>
              <a:ext cx="342900" cy="274638"/>
            </a:xfrm>
            <a:prstGeom prst="rect">
              <a:avLst/>
            </a:prstGeom>
            <a:noFill/>
            <a:ln w="9525">
              <a:noFill/>
              <a:miter lim="800000"/>
              <a:headEnd/>
              <a:tailEnd/>
            </a:ln>
            <a:effectLst/>
          </p:spPr>
          <p:txBody>
            <a:bodyPr wrap="square">
              <a:spAutoFit/>
            </a:bodyPr>
            <a:lstStyle/>
            <a:p>
              <a:pPr>
                <a:spcBef>
                  <a:spcPct val="50000"/>
                </a:spcBef>
              </a:pPr>
              <a:r>
                <a:rPr lang="en-US" sz="1200" b="1" dirty="0" smtClean="0">
                  <a:latin typeface=".VnTime" pitchFamily="34" charset="0"/>
                </a:rPr>
                <a:t>2</a:t>
              </a:r>
              <a:endParaRPr lang="en-US" sz="1200" b="1" dirty="0">
                <a:latin typeface=".VnTime" pitchFamily="34" charset="0"/>
              </a:endParaRPr>
            </a:p>
          </p:txBody>
        </p:sp>
      </p:grpSp>
      <p:grpSp>
        <p:nvGrpSpPr>
          <p:cNvPr id="7" name="Group 6"/>
          <p:cNvGrpSpPr/>
          <p:nvPr/>
        </p:nvGrpSpPr>
        <p:grpSpPr>
          <a:xfrm>
            <a:off x="5829869" y="1696123"/>
            <a:ext cx="1371600" cy="1839099"/>
            <a:chOff x="5829869" y="1696123"/>
            <a:chExt cx="1371600" cy="1839099"/>
          </a:xfrm>
        </p:grpSpPr>
        <p:sp>
          <p:nvSpPr>
            <p:cNvPr id="38931" name="Rectangle 19"/>
            <p:cNvSpPr>
              <a:spLocks noChangeArrowheads="1"/>
            </p:cNvSpPr>
            <p:nvPr/>
          </p:nvSpPr>
          <p:spPr bwMode="auto">
            <a:xfrm>
              <a:off x="5829869" y="1706422"/>
              <a:ext cx="1219200" cy="1828800"/>
            </a:xfrm>
            <a:prstGeom prst="rect">
              <a:avLst/>
            </a:prstGeom>
            <a:noFill/>
            <a:ln w="38100">
              <a:solidFill>
                <a:srgbClr val="FF0000"/>
              </a:solidFill>
              <a:miter lim="800000"/>
              <a:headEnd/>
              <a:tailEnd/>
            </a:ln>
            <a:effectLst/>
          </p:spPr>
          <p:txBody>
            <a:bodyPr wrap="none" anchor="ctr"/>
            <a:lstStyle/>
            <a:p>
              <a:pPr algn="ctr"/>
              <a:endParaRPr lang="en-US">
                <a:solidFill>
                  <a:srgbClr val="FF0000"/>
                </a:solidFill>
                <a:latin typeface=".VnTime" pitchFamily="34" charset="0"/>
              </a:endParaRPr>
            </a:p>
          </p:txBody>
        </p:sp>
        <p:sp>
          <p:nvSpPr>
            <p:cNvPr id="38956" name="Text Box 44"/>
            <p:cNvSpPr txBox="1">
              <a:spLocks noChangeArrowheads="1"/>
            </p:cNvSpPr>
            <p:nvPr/>
          </p:nvSpPr>
          <p:spPr bwMode="auto">
            <a:xfrm>
              <a:off x="6853452" y="1696123"/>
              <a:ext cx="348017" cy="276999"/>
            </a:xfrm>
            <a:prstGeom prst="rect">
              <a:avLst/>
            </a:prstGeom>
            <a:noFill/>
            <a:ln w="9525">
              <a:noFill/>
              <a:miter lim="800000"/>
              <a:headEnd/>
              <a:tailEnd/>
            </a:ln>
            <a:effectLst/>
          </p:spPr>
          <p:txBody>
            <a:bodyPr wrap="square">
              <a:spAutoFit/>
            </a:bodyPr>
            <a:lstStyle/>
            <a:p>
              <a:pPr>
                <a:spcBef>
                  <a:spcPct val="50000"/>
                </a:spcBef>
              </a:pPr>
              <a:r>
                <a:rPr lang="en-US" sz="1200" b="1" dirty="0" smtClean="0">
                  <a:latin typeface=".VnTime" pitchFamily="34" charset="0"/>
                </a:rPr>
                <a:t>1</a:t>
              </a:r>
              <a:endParaRPr lang="en-US" sz="1200" b="1" dirty="0">
                <a:latin typeface=".VnTime" pitchFamily="34" charset="0"/>
              </a:endParaRPr>
            </a:p>
          </p:txBody>
        </p:sp>
      </p:grpSp>
      <p:sp>
        <p:nvSpPr>
          <p:cNvPr id="38961" name="Text Box 49"/>
          <p:cNvSpPr txBox="1">
            <a:spLocks noChangeArrowheads="1"/>
          </p:cNvSpPr>
          <p:nvPr/>
        </p:nvSpPr>
        <p:spPr bwMode="auto">
          <a:xfrm>
            <a:off x="1163859" y="1158806"/>
            <a:ext cx="4991281" cy="461665"/>
          </a:xfrm>
          <a:prstGeom prst="rect">
            <a:avLst/>
          </a:prstGeom>
          <a:solidFill>
            <a:schemeClr val="bg1"/>
          </a:solidFill>
          <a:ln w="9525">
            <a:noFill/>
            <a:miter lim="800000"/>
            <a:headEnd/>
            <a:tailEnd/>
          </a:ln>
          <a:effectLst/>
        </p:spPr>
        <p:txBody>
          <a:bodyPr wrap="square">
            <a:spAutoFit/>
          </a:bodyPr>
          <a:lstStyle/>
          <a:p>
            <a:pPr>
              <a:spcBef>
                <a:spcPct val="50000"/>
              </a:spcBef>
            </a:pPr>
            <a:r>
              <a:rPr lang="en-US" sz="2400" dirty="0">
                <a:solidFill>
                  <a:srgbClr val="FF0000"/>
                </a:solidFill>
                <a:latin typeface="Times New Roman" panose="02020603050405020304" pitchFamily="18" charset="0"/>
                <a:cs typeface="Times New Roman" panose="02020603050405020304" pitchFamily="18" charset="0"/>
              </a:rPr>
              <a:t>2. </a:t>
            </a:r>
            <a:r>
              <a:rPr lang="en-US" sz="2400" u="sng" dirty="0">
                <a:solidFill>
                  <a:srgbClr val="FF0000"/>
                </a:solidFill>
                <a:latin typeface="Times New Roman" panose="02020603050405020304" pitchFamily="18" charset="0"/>
                <a:cs typeface="Times New Roman" panose="02020603050405020304" pitchFamily="18" charset="0"/>
              </a:rPr>
              <a:t>Cho cuộn dây quay trong từ trường:</a:t>
            </a:r>
            <a:r>
              <a:rPr lang="en-US" sz="2400" dirty="0">
                <a:solidFill>
                  <a:srgbClr val="FF0000"/>
                </a:solidFill>
                <a:latin typeface="Times New Roman" panose="02020603050405020304" pitchFamily="18" charset="0"/>
                <a:cs typeface="Times New Roman" panose="02020603050405020304" pitchFamily="18" charset="0"/>
              </a:rPr>
              <a:t> </a:t>
            </a:r>
          </a:p>
        </p:txBody>
      </p:sp>
      <p:sp>
        <p:nvSpPr>
          <p:cNvPr id="31" name="Text Box 28"/>
          <p:cNvSpPr txBox="1">
            <a:spLocks noChangeArrowheads="1"/>
          </p:cNvSpPr>
          <p:nvPr/>
        </p:nvSpPr>
        <p:spPr bwMode="auto">
          <a:xfrm>
            <a:off x="1163859" y="631418"/>
            <a:ext cx="6133144" cy="461665"/>
          </a:xfrm>
          <a:prstGeom prst="rect">
            <a:avLst/>
          </a:prstGeom>
          <a:solidFill>
            <a:schemeClr val="bg1"/>
          </a:solidFill>
          <a:ln w="9525">
            <a:noFill/>
            <a:miter lim="800000"/>
            <a:headEnd/>
            <a:tailEnd/>
          </a:ln>
          <a:effectLst/>
        </p:spPr>
        <p:txBody>
          <a:bodyPr wrap="square">
            <a:spAutoFit/>
          </a:bodyPr>
          <a:lstStyle/>
          <a:p>
            <a:pPr>
              <a:spcBef>
                <a:spcPct val="50000"/>
              </a:spcBef>
            </a:pPr>
            <a:r>
              <a:rPr lang="en-US" sz="2400" dirty="0">
                <a:solidFill>
                  <a:srgbClr val="FF0000"/>
                </a:solidFill>
                <a:latin typeface="Times New Roman" pitchFamily="18" charset="0"/>
                <a:cs typeface="Times New Roman" pitchFamily="18" charset="0"/>
              </a:rPr>
              <a:t>1. </a:t>
            </a:r>
            <a:r>
              <a:rPr lang="en-US" sz="2400" u="sng" dirty="0">
                <a:solidFill>
                  <a:srgbClr val="FF0000"/>
                </a:solidFill>
                <a:latin typeface="Times New Roman" pitchFamily="18" charset="0"/>
                <a:cs typeface="Times New Roman" pitchFamily="18" charset="0"/>
              </a:rPr>
              <a:t>Cho nam châm quay trước cuộn dây dẫn kín </a:t>
            </a:r>
          </a:p>
        </p:txBody>
      </p:sp>
      <p:sp>
        <p:nvSpPr>
          <p:cNvPr id="33" name="Rectangle 33"/>
          <p:cNvSpPr>
            <a:spLocks noChangeArrowheads="1"/>
          </p:cNvSpPr>
          <p:nvPr/>
        </p:nvSpPr>
        <p:spPr bwMode="auto">
          <a:xfrm>
            <a:off x="1065540" y="117477"/>
            <a:ext cx="8839200" cy="533400"/>
          </a:xfrm>
          <a:prstGeom prst="rect">
            <a:avLst/>
          </a:prstGeom>
          <a:solidFill>
            <a:schemeClr val="bg1"/>
          </a:solidFill>
          <a:ln w="9525">
            <a:noFill/>
            <a:miter lim="800000"/>
            <a:headEnd/>
            <a:tailEnd/>
          </a:ln>
          <a:effectLst/>
        </p:spPr>
        <p:txBody>
          <a:bodyPr/>
          <a:lstStyle/>
          <a:p>
            <a:pPr marL="812800" indent="-812800">
              <a:spcBef>
                <a:spcPct val="20000"/>
              </a:spcBef>
            </a:pPr>
            <a:r>
              <a:rPr lang="en-US" sz="3000" dirty="0">
                <a:solidFill>
                  <a:srgbClr val="FF0000"/>
                </a:solidFill>
                <a:latin typeface="Times New Roman" pitchFamily="18" charset="0"/>
                <a:cs typeface="Times New Roman" pitchFamily="18" charset="0"/>
              </a:rPr>
              <a:t>II. </a:t>
            </a:r>
            <a:r>
              <a:rPr lang="en-US" sz="3000" u="sng" dirty="0">
                <a:solidFill>
                  <a:srgbClr val="FF0000"/>
                </a:solidFill>
                <a:latin typeface="Times New Roman" pitchFamily="18" charset="0"/>
                <a:cs typeface="Times New Roman" pitchFamily="18" charset="0"/>
              </a:rPr>
              <a:t>CÁCH TẠO RA DÒNG ĐIỆN XOAY CHIỀU</a:t>
            </a:r>
            <a:r>
              <a:rPr lang="en-US" sz="3000" dirty="0">
                <a:solidFill>
                  <a:srgbClr val="FF0000"/>
                </a:solidFill>
                <a:latin typeface="Times New Roman" pitchFamily="18" charset="0"/>
                <a:cs typeface="Times New Roman" pitchFamily="18" charset="0"/>
              </a:rPr>
              <a:t>:</a:t>
            </a:r>
          </a:p>
        </p:txBody>
      </p:sp>
      <p:sp>
        <p:nvSpPr>
          <p:cNvPr id="2" name="Rectangle 1"/>
          <p:cNvSpPr/>
          <p:nvPr/>
        </p:nvSpPr>
        <p:spPr>
          <a:xfrm>
            <a:off x="6290827" y="4817939"/>
            <a:ext cx="5389360" cy="430887"/>
          </a:xfrm>
          <a:prstGeom prst="rect">
            <a:avLst/>
          </a:prstGeom>
        </p:spPr>
        <p:txBody>
          <a:bodyPr wrap="none">
            <a:spAutoFit/>
          </a:bodyPr>
          <a:lstStyle/>
          <a:p>
            <a:r>
              <a:rPr lang="en-US" sz="2200" i="1" dirty="0">
                <a:solidFill>
                  <a:srgbClr val="1708DC"/>
                </a:solidFill>
                <a:latin typeface="Times New Roman" panose="02020603050405020304" pitchFamily="18" charset="0"/>
                <a:cs typeface="Times New Roman" panose="02020603050405020304" pitchFamily="18" charset="0"/>
              </a:rPr>
              <a:t>SĐST xuyên qua tiết diện S của cuộn dây tăng</a:t>
            </a:r>
            <a:endParaRPr lang="vi-VN" sz="2200" dirty="0">
              <a:solidFill>
                <a:srgbClr val="1708DC"/>
              </a:solidFill>
            </a:endParaRPr>
          </a:p>
        </p:txBody>
      </p:sp>
      <p:sp>
        <p:nvSpPr>
          <p:cNvPr id="24" name="Rectangle 23"/>
          <p:cNvSpPr/>
          <p:nvPr/>
        </p:nvSpPr>
        <p:spPr>
          <a:xfrm>
            <a:off x="6228310" y="5325713"/>
            <a:ext cx="5451877" cy="430887"/>
          </a:xfrm>
          <a:prstGeom prst="rect">
            <a:avLst/>
          </a:prstGeom>
        </p:spPr>
        <p:txBody>
          <a:bodyPr wrap="none">
            <a:spAutoFit/>
          </a:bodyPr>
          <a:lstStyle/>
          <a:p>
            <a:r>
              <a:rPr lang="en-US" sz="2200" i="1" dirty="0">
                <a:solidFill>
                  <a:srgbClr val="1708DC"/>
                </a:solidFill>
                <a:latin typeface="Times New Roman" panose="02020603050405020304" pitchFamily="18" charset="0"/>
                <a:cs typeface="Times New Roman" panose="02020603050405020304" pitchFamily="18" charset="0"/>
              </a:rPr>
              <a:t>SĐST xuyên qua tiết diện S của cuộn dây </a:t>
            </a:r>
            <a:r>
              <a:rPr lang="en-US" sz="2200" i="1" dirty="0" smtClean="0">
                <a:solidFill>
                  <a:srgbClr val="1708DC"/>
                </a:solidFill>
                <a:latin typeface="Times New Roman" panose="02020603050405020304" pitchFamily="18" charset="0"/>
                <a:cs typeface="Times New Roman" panose="02020603050405020304" pitchFamily="18" charset="0"/>
              </a:rPr>
              <a:t>giảm</a:t>
            </a:r>
            <a:endParaRPr lang="vi-VN" sz="2200" dirty="0">
              <a:solidFill>
                <a:srgbClr val="1708DC"/>
              </a:solidFill>
            </a:endParaRPr>
          </a:p>
        </p:txBody>
      </p:sp>
      <p:sp>
        <p:nvSpPr>
          <p:cNvPr id="3" name="Rectangle 2"/>
          <p:cNvSpPr/>
          <p:nvPr/>
        </p:nvSpPr>
        <p:spPr>
          <a:xfrm>
            <a:off x="4759261" y="5820343"/>
            <a:ext cx="5790111" cy="430887"/>
          </a:xfrm>
          <a:prstGeom prst="rect">
            <a:avLst/>
          </a:prstGeom>
        </p:spPr>
        <p:txBody>
          <a:bodyPr wrap="none">
            <a:spAutoFit/>
          </a:bodyPr>
          <a:lstStyle/>
          <a:p>
            <a:r>
              <a:rPr lang="en-US" sz="2200" i="1" dirty="0">
                <a:solidFill>
                  <a:srgbClr val="1708DC"/>
                </a:solidFill>
                <a:latin typeface="Times New Roman" panose="02020603050405020304" pitchFamily="18" charset="0"/>
                <a:cs typeface="Times New Roman" panose="02020603050405020304" pitchFamily="18" charset="0"/>
              </a:rPr>
              <a:t>SĐST xuyên qua tiết diện S luân phiên tăng, giảm</a:t>
            </a:r>
            <a:endParaRPr lang="vi-VN" sz="2200" dirty="0">
              <a:solidFill>
                <a:srgbClr val="1708DC"/>
              </a:solidFill>
            </a:endParaRPr>
          </a:p>
        </p:txBody>
      </p:sp>
    </p:spTree>
    <p:extLst>
      <p:ext uri="{BB962C8B-B14F-4D97-AF65-F5344CB8AC3E}">
        <p14:creationId xmlns:p14="http://schemas.microsoft.com/office/powerpoint/2010/main" val="26356665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inVertical)">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45" presetClass="entr" presetSubtype="0" repeatCount="indefinite"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anim calcmode="lin" valueType="num">
                                      <p:cBhvr>
                                        <p:cTn id="32" dur="2000" fill="hold"/>
                                        <p:tgtEl>
                                          <p:spTgt spid="7"/>
                                        </p:tgtEl>
                                        <p:attrNameLst>
                                          <p:attrName>ppt_w</p:attrName>
                                        </p:attrNameLst>
                                      </p:cBhvr>
                                      <p:tavLst>
                                        <p:tav tm="0" fmla="#ppt_w*sin(2.5*pi*$)">
                                          <p:val>
                                            <p:fltVal val="0"/>
                                          </p:val>
                                        </p:tav>
                                        <p:tav tm="100000">
                                          <p:val>
                                            <p:fltVal val="1"/>
                                          </p:val>
                                        </p:tav>
                                      </p:tavLst>
                                    </p:anim>
                                    <p:anim calcmode="lin" valueType="num">
                                      <p:cBhvr>
                                        <p:cTn id="33"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8947">
                                            <p:txEl>
                                              <p:pRg st="4" end="4"/>
                                            </p:txEl>
                                          </p:spTgt>
                                        </p:tgtEl>
                                        <p:attrNameLst>
                                          <p:attrName>style.visibility</p:attrName>
                                        </p:attrNameLst>
                                      </p:cBhvr>
                                      <p:to>
                                        <p:strVal val="visible"/>
                                      </p:to>
                                    </p:set>
                                    <p:animEffect transition="in" filter="barn(inVertical)">
                                      <p:cBhvr>
                                        <p:cTn id="45" dur="500"/>
                                        <p:tgtEl>
                                          <p:spTgt spid="389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3" name="Text Box 33"/>
          <p:cNvSpPr txBox="1">
            <a:spLocks noChangeArrowheads="1"/>
          </p:cNvSpPr>
          <p:nvPr/>
        </p:nvSpPr>
        <p:spPr bwMode="auto">
          <a:xfrm>
            <a:off x="1420323" y="2117725"/>
            <a:ext cx="10275808" cy="830997"/>
          </a:xfrm>
          <a:prstGeom prst="rect">
            <a:avLst/>
          </a:prstGeom>
          <a:solidFill>
            <a:schemeClr val="bg1"/>
          </a:solidFill>
          <a:ln w="9525">
            <a:noFill/>
            <a:miter lim="800000"/>
            <a:headEnd/>
            <a:tailEnd/>
          </a:ln>
          <a:effectLst/>
        </p:spPr>
        <p:txBody>
          <a:bodyPr wrap="square">
            <a:spAutoFit/>
          </a:bodyPr>
          <a:lstStyle/>
          <a:p>
            <a:pPr algn="just">
              <a:spcBef>
                <a:spcPct val="50000"/>
              </a:spcBef>
            </a:pPr>
            <a:r>
              <a:rPr lang="en-US" sz="2400" i="1" dirty="0">
                <a:solidFill>
                  <a:srgbClr val="000066"/>
                </a:solidFill>
                <a:latin typeface="Times New Roman" panose="02020603050405020304" pitchFamily="18" charset="0"/>
                <a:cs typeface="Times New Roman" panose="02020603050405020304" pitchFamily="18" charset="0"/>
              </a:rPr>
              <a:t>Trong cuộn dây dẫn kín, dòng điện cảm ứng xoay chiều xuất hiện khi cho nam châm quay trước cuộn dây hay cho cuộn dây quay trong từ trường của nam châm.</a:t>
            </a:r>
          </a:p>
        </p:txBody>
      </p:sp>
      <p:sp>
        <p:nvSpPr>
          <p:cNvPr id="40997" name="Text Box 37"/>
          <p:cNvSpPr txBox="1">
            <a:spLocks noChangeArrowheads="1"/>
          </p:cNvSpPr>
          <p:nvPr/>
        </p:nvSpPr>
        <p:spPr bwMode="auto">
          <a:xfrm>
            <a:off x="1163859" y="1617812"/>
            <a:ext cx="3505200" cy="461665"/>
          </a:xfrm>
          <a:prstGeom prst="rect">
            <a:avLst/>
          </a:prstGeom>
          <a:solidFill>
            <a:schemeClr val="bg1"/>
          </a:solidFill>
          <a:ln w="9525">
            <a:noFill/>
            <a:miter lim="800000"/>
            <a:headEnd/>
            <a:tailEnd/>
          </a:ln>
          <a:effectLst/>
        </p:spPr>
        <p:txBody>
          <a:bodyPr>
            <a:spAutoFit/>
          </a:bodyPr>
          <a:lstStyle/>
          <a:p>
            <a:pPr>
              <a:spcBef>
                <a:spcPct val="50000"/>
              </a:spcBef>
            </a:pPr>
            <a:r>
              <a:rPr lang="en-US" sz="2400" i="1" dirty="0">
                <a:solidFill>
                  <a:srgbClr val="FF0000"/>
                </a:solidFill>
                <a:latin typeface="Times New Roman" panose="02020603050405020304" pitchFamily="18" charset="0"/>
                <a:cs typeface="Times New Roman" panose="02020603050405020304" pitchFamily="18" charset="0"/>
              </a:rPr>
              <a:t>3. </a:t>
            </a:r>
            <a:r>
              <a:rPr lang="en-US" sz="2400" i="1" u="sng" dirty="0">
                <a:solidFill>
                  <a:srgbClr val="FF0000"/>
                </a:solidFill>
                <a:latin typeface="Times New Roman" panose="02020603050405020304" pitchFamily="18" charset="0"/>
                <a:cs typeface="Times New Roman" panose="02020603050405020304" pitchFamily="18" charset="0"/>
              </a:rPr>
              <a:t>Kết luận:</a:t>
            </a:r>
          </a:p>
        </p:txBody>
      </p:sp>
      <p:sp>
        <p:nvSpPr>
          <p:cNvPr id="37" name="Text Box 49"/>
          <p:cNvSpPr txBox="1">
            <a:spLocks noChangeArrowheads="1"/>
          </p:cNvSpPr>
          <p:nvPr/>
        </p:nvSpPr>
        <p:spPr bwMode="auto">
          <a:xfrm>
            <a:off x="1163859" y="1158806"/>
            <a:ext cx="4991281" cy="461665"/>
          </a:xfrm>
          <a:prstGeom prst="rect">
            <a:avLst/>
          </a:prstGeom>
          <a:solidFill>
            <a:schemeClr val="bg1"/>
          </a:solidFill>
          <a:ln w="9525">
            <a:noFill/>
            <a:miter lim="800000"/>
            <a:headEnd/>
            <a:tailEnd/>
          </a:ln>
          <a:effectLst/>
        </p:spPr>
        <p:txBody>
          <a:bodyPr wrap="square">
            <a:spAutoFit/>
          </a:bodyPr>
          <a:lstStyle/>
          <a:p>
            <a:pPr>
              <a:spcBef>
                <a:spcPct val="50000"/>
              </a:spcBef>
            </a:pPr>
            <a:r>
              <a:rPr lang="en-US" sz="2400" dirty="0">
                <a:solidFill>
                  <a:srgbClr val="FF0000"/>
                </a:solidFill>
                <a:latin typeface="Times New Roman" panose="02020603050405020304" pitchFamily="18" charset="0"/>
                <a:cs typeface="Times New Roman" panose="02020603050405020304" pitchFamily="18" charset="0"/>
              </a:rPr>
              <a:t>2. </a:t>
            </a:r>
            <a:r>
              <a:rPr lang="en-US" sz="2400" u="sng" dirty="0">
                <a:solidFill>
                  <a:srgbClr val="FF0000"/>
                </a:solidFill>
                <a:latin typeface="Times New Roman" panose="02020603050405020304" pitchFamily="18" charset="0"/>
                <a:cs typeface="Times New Roman" panose="02020603050405020304" pitchFamily="18" charset="0"/>
              </a:rPr>
              <a:t>Cho cuộn dây quay trong từ trường:</a:t>
            </a:r>
            <a:r>
              <a:rPr lang="en-US" sz="2400" dirty="0">
                <a:solidFill>
                  <a:srgbClr val="FF0000"/>
                </a:solidFill>
                <a:latin typeface="Times New Roman" panose="02020603050405020304" pitchFamily="18" charset="0"/>
                <a:cs typeface="Times New Roman" panose="02020603050405020304" pitchFamily="18" charset="0"/>
              </a:rPr>
              <a:t> </a:t>
            </a:r>
          </a:p>
        </p:txBody>
      </p:sp>
      <p:sp>
        <p:nvSpPr>
          <p:cNvPr id="38" name="Text Box 28"/>
          <p:cNvSpPr txBox="1">
            <a:spLocks noChangeArrowheads="1"/>
          </p:cNvSpPr>
          <p:nvPr/>
        </p:nvSpPr>
        <p:spPr bwMode="auto">
          <a:xfrm>
            <a:off x="1163859" y="631418"/>
            <a:ext cx="6133144" cy="461665"/>
          </a:xfrm>
          <a:prstGeom prst="rect">
            <a:avLst/>
          </a:prstGeom>
          <a:solidFill>
            <a:schemeClr val="bg1"/>
          </a:solidFill>
          <a:ln w="9525">
            <a:noFill/>
            <a:miter lim="800000"/>
            <a:headEnd/>
            <a:tailEnd/>
          </a:ln>
          <a:effectLst/>
        </p:spPr>
        <p:txBody>
          <a:bodyPr wrap="square">
            <a:spAutoFit/>
          </a:bodyPr>
          <a:lstStyle/>
          <a:p>
            <a:pPr>
              <a:spcBef>
                <a:spcPct val="50000"/>
              </a:spcBef>
            </a:pPr>
            <a:r>
              <a:rPr lang="en-US" sz="2400" dirty="0">
                <a:solidFill>
                  <a:srgbClr val="FF0000"/>
                </a:solidFill>
                <a:latin typeface="Times New Roman" pitchFamily="18" charset="0"/>
                <a:cs typeface="Times New Roman" pitchFamily="18" charset="0"/>
              </a:rPr>
              <a:t>1. </a:t>
            </a:r>
            <a:r>
              <a:rPr lang="en-US" sz="2400" u="sng" dirty="0">
                <a:solidFill>
                  <a:srgbClr val="FF0000"/>
                </a:solidFill>
                <a:latin typeface="Times New Roman" pitchFamily="18" charset="0"/>
                <a:cs typeface="Times New Roman" pitchFamily="18" charset="0"/>
              </a:rPr>
              <a:t>Cho nam châm quay trước cuộn dây dẫn kín </a:t>
            </a:r>
          </a:p>
        </p:txBody>
      </p:sp>
      <p:sp>
        <p:nvSpPr>
          <p:cNvPr id="40" name="Rectangle 33"/>
          <p:cNvSpPr>
            <a:spLocks noChangeArrowheads="1"/>
          </p:cNvSpPr>
          <p:nvPr/>
        </p:nvSpPr>
        <p:spPr bwMode="auto">
          <a:xfrm>
            <a:off x="1143000" y="116091"/>
            <a:ext cx="8839200" cy="533400"/>
          </a:xfrm>
          <a:prstGeom prst="rect">
            <a:avLst/>
          </a:prstGeom>
          <a:solidFill>
            <a:schemeClr val="bg1"/>
          </a:solidFill>
          <a:ln w="9525">
            <a:noFill/>
            <a:miter lim="800000"/>
            <a:headEnd/>
            <a:tailEnd/>
          </a:ln>
          <a:effectLst/>
        </p:spPr>
        <p:txBody>
          <a:bodyPr/>
          <a:lstStyle/>
          <a:p>
            <a:pPr marL="812800" indent="-812800">
              <a:spcBef>
                <a:spcPct val="20000"/>
              </a:spcBef>
            </a:pPr>
            <a:r>
              <a:rPr lang="en-US" sz="3000" dirty="0">
                <a:solidFill>
                  <a:srgbClr val="FF0000"/>
                </a:solidFill>
                <a:latin typeface="Times New Roman" pitchFamily="18" charset="0"/>
                <a:cs typeface="Times New Roman" pitchFamily="18" charset="0"/>
              </a:rPr>
              <a:t>II. </a:t>
            </a:r>
            <a:r>
              <a:rPr lang="en-US" sz="3000" u="sng" dirty="0">
                <a:solidFill>
                  <a:srgbClr val="FF0000"/>
                </a:solidFill>
                <a:latin typeface="Times New Roman" pitchFamily="18" charset="0"/>
                <a:cs typeface="Times New Roman" pitchFamily="18" charset="0"/>
              </a:rPr>
              <a:t>CÁCH TẠO RA DÒNG ĐIỆN XOAY CHIỀU</a:t>
            </a:r>
            <a:r>
              <a:rPr lang="en-US" sz="30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2192151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3"/>
                                        </p:tgtEl>
                                        <p:attrNameLst>
                                          <p:attrName>style.visibility</p:attrName>
                                        </p:attrNameLst>
                                      </p:cBhvr>
                                      <p:to>
                                        <p:strVal val="visible"/>
                                      </p:to>
                                    </p:set>
                                    <p:anim calcmode="lin" valueType="num">
                                      <p:cBhvr additive="base">
                                        <p:cTn id="7" dur="500" fill="hold"/>
                                        <p:tgtEl>
                                          <p:spTgt spid="40993"/>
                                        </p:tgtEl>
                                        <p:attrNameLst>
                                          <p:attrName>ppt_x</p:attrName>
                                        </p:attrNameLst>
                                      </p:cBhvr>
                                      <p:tavLst>
                                        <p:tav tm="0">
                                          <p:val>
                                            <p:strVal val="#ppt_x"/>
                                          </p:val>
                                        </p:tav>
                                        <p:tav tm="100000">
                                          <p:val>
                                            <p:strVal val="#ppt_x"/>
                                          </p:val>
                                        </p:tav>
                                      </p:tavLst>
                                    </p:anim>
                                    <p:anim calcmode="lin" valueType="num">
                                      <p:cBhvr additive="base">
                                        <p:cTn id="8" dur="500" fill="hold"/>
                                        <p:tgtEl>
                                          <p:spTgt spid="409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D5C40BFF-BC29-44E0-A598-B2683B1A1DC7}" type="slidenum">
              <a:rPr lang="en-US"/>
              <a:pPr/>
              <a:t>9</a:t>
            </a:fld>
            <a:endParaRPr lang="en-US"/>
          </a:p>
        </p:txBody>
      </p:sp>
      <p:sp>
        <p:nvSpPr>
          <p:cNvPr id="41995" name="Text Box 11"/>
          <p:cNvSpPr txBox="1">
            <a:spLocks noChangeArrowheads="1"/>
          </p:cNvSpPr>
          <p:nvPr/>
        </p:nvSpPr>
        <p:spPr bwMode="auto">
          <a:xfrm>
            <a:off x="1147061" y="3236069"/>
            <a:ext cx="6443292" cy="2012859"/>
          </a:xfrm>
          <a:prstGeom prst="rect">
            <a:avLst/>
          </a:prstGeom>
          <a:solidFill>
            <a:schemeClr val="bg1"/>
          </a:solidFill>
          <a:ln w="9525">
            <a:noFill/>
            <a:miter lim="800000"/>
            <a:headEnd/>
            <a:tailEnd/>
          </a:ln>
          <a:effectLst/>
        </p:spPr>
        <p:txBody>
          <a:bodyPr wrap="square">
            <a:spAutoFit/>
          </a:bodyPr>
          <a:lstStyle/>
          <a:p>
            <a:pPr algn="just">
              <a:lnSpc>
                <a:spcPct val="130000"/>
              </a:lnSpc>
            </a:pPr>
            <a:r>
              <a:rPr lang="en-US" sz="2400" i="1" dirty="0" smtClean="0">
                <a:solidFill>
                  <a:srgbClr val="000066"/>
                </a:solidFill>
                <a:latin typeface="Times New Roman" panose="02020603050405020304" pitchFamily="18" charset="0"/>
                <a:cs typeface="Times New Roman" panose="02020603050405020304" pitchFamily="18" charset="0"/>
              </a:rPr>
              <a:t>Khi </a:t>
            </a:r>
            <a:r>
              <a:rPr lang="en-US" sz="2400" i="1" dirty="0">
                <a:solidFill>
                  <a:srgbClr val="000066"/>
                </a:solidFill>
                <a:latin typeface="Times New Roman" panose="02020603050405020304" pitchFamily="18" charset="0"/>
                <a:cs typeface="Times New Roman" panose="02020603050405020304" pitchFamily="18" charset="0"/>
              </a:rPr>
              <a:t>khung quay </a:t>
            </a:r>
            <a:r>
              <a:rPr lang="en-US" sz="2400" i="1" dirty="0" smtClean="0">
                <a:solidFill>
                  <a:srgbClr val="000066"/>
                </a:solidFill>
                <a:latin typeface="Times New Roman" panose="02020603050405020304" pitchFamily="18" charset="0"/>
                <a:cs typeface="Times New Roman" panose="02020603050405020304" pitchFamily="18" charset="0"/>
              </a:rPr>
              <a:t>1/4 </a:t>
            </a:r>
            <a:r>
              <a:rPr lang="en-US" sz="2400" i="1" dirty="0">
                <a:solidFill>
                  <a:srgbClr val="000066"/>
                </a:solidFill>
                <a:latin typeface="Times New Roman" panose="02020603050405020304" pitchFamily="18" charset="0"/>
                <a:cs typeface="Times New Roman" panose="02020603050405020304" pitchFamily="18" charset="0"/>
              </a:rPr>
              <a:t>vòng tròn thì số đường sức từ qua khung tăng </a:t>
            </a:r>
            <a:r>
              <a:rPr lang="en-US" sz="2400" i="1" dirty="0" smtClean="0">
                <a:solidFill>
                  <a:srgbClr val="000066"/>
                </a:solidFill>
                <a:latin typeface="Times New Roman" panose="02020603050405020304" pitchFamily="18" charset="0"/>
                <a:cs typeface="Times New Roman" panose="02020603050405020304" pitchFamily="18" charset="0"/>
              </a:rPr>
              <a:t>một đèn LED </a:t>
            </a:r>
            <a:r>
              <a:rPr lang="en-US" sz="2400" i="1" dirty="0">
                <a:solidFill>
                  <a:srgbClr val="000066"/>
                </a:solidFill>
                <a:latin typeface="Times New Roman" panose="02020603050405020304" pitchFamily="18" charset="0"/>
                <a:cs typeface="Times New Roman" panose="02020603050405020304" pitchFamily="18" charset="0"/>
              </a:rPr>
              <a:t>sáng. </a:t>
            </a:r>
            <a:endParaRPr lang="en-US" sz="2400" i="1" dirty="0" smtClean="0">
              <a:solidFill>
                <a:srgbClr val="000066"/>
              </a:solidFill>
              <a:latin typeface="Times New Roman" panose="02020603050405020304" pitchFamily="18" charset="0"/>
              <a:cs typeface="Times New Roman" panose="02020603050405020304" pitchFamily="18" charset="0"/>
            </a:endParaRPr>
          </a:p>
          <a:p>
            <a:pPr algn="just">
              <a:lnSpc>
                <a:spcPct val="130000"/>
              </a:lnSpc>
            </a:pPr>
            <a:r>
              <a:rPr lang="en-US" sz="2400" i="1" dirty="0" smtClean="0">
                <a:solidFill>
                  <a:srgbClr val="000066"/>
                </a:solidFill>
                <a:latin typeface="Times New Roman" panose="02020603050405020304" pitchFamily="18" charset="0"/>
                <a:cs typeface="Times New Roman" panose="02020603050405020304" pitchFamily="18" charset="0"/>
              </a:rPr>
              <a:t>Trên 1/4 </a:t>
            </a:r>
            <a:r>
              <a:rPr lang="en-US" sz="2400" i="1" dirty="0">
                <a:solidFill>
                  <a:srgbClr val="000066"/>
                </a:solidFill>
                <a:latin typeface="Times New Roman" panose="02020603050405020304" pitchFamily="18" charset="0"/>
                <a:cs typeface="Times New Roman" panose="02020603050405020304" pitchFamily="18" charset="0"/>
              </a:rPr>
              <a:t>vòng tròn sau, số đường sức từ giảm nên dòng điện đổi chiều, đèn LED còn lại  sáng.</a:t>
            </a:r>
          </a:p>
        </p:txBody>
      </p:sp>
      <p:sp>
        <p:nvSpPr>
          <p:cNvPr id="14" name="AutoShape 60"/>
          <p:cNvSpPr>
            <a:spLocks noChangeArrowheads="1"/>
          </p:cNvSpPr>
          <p:nvPr/>
        </p:nvSpPr>
        <p:spPr bwMode="auto">
          <a:xfrm>
            <a:off x="5158853" y="34927"/>
            <a:ext cx="3603009" cy="609600"/>
          </a:xfrm>
          <a:prstGeom prst="plaque">
            <a:avLst>
              <a:gd name="adj" fmla="val 16667"/>
            </a:avLst>
          </a:prstGeom>
          <a:gradFill rotWithShape="1">
            <a:gsLst>
              <a:gs pos="0">
                <a:srgbClr val="68CE88"/>
              </a:gs>
              <a:gs pos="50000">
                <a:srgbClr val="FFE2A7"/>
              </a:gs>
              <a:gs pos="100000">
                <a:srgbClr val="68CE88"/>
              </a:gs>
            </a:gsLst>
            <a:lin ang="5400000" scaled="1"/>
          </a:gra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vi-VN" b="1" dirty="0" smtClean="0">
                <a:solidFill>
                  <a:srgbClr val="FF0000"/>
                </a:solidFill>
              </a:rPr>
              <a:t>VẬN DỤNG</a:t>
            </a:r>
            <a:endParaRPr lang="en-US" altLang="vi-VN" b="1" dirty="0">
              <a:solidFill>
                <a:srgbClr val="FF0000"/>
              </a:solidFill>
            </a:endParaRPr>
          </a:p>
        </p:txBody>
      </p:sp>
      <p:sp>
        <p:nvSpPr>
          <p:cNvPr id="3" name="Rectangle 2"/>
          <p:cNvSpPr/>
          <p:nvPr/>
        </p:nvSpPr>
        <p:spPr>
          <a:xfrm>
            <a:off x="4368707" y="2774404"/>
            <a:ext cx="1141595" cy="461665"/>
          </a:xfrm>
          <a:prstGeom prst="rect">
            <a:avLst/>
          </a:prstGeom>
        </p:spPr>
        <p:txBody>
          <a:bodyPr wrap="none">
            <a:spAutoFit/>
          </a:bodyPr>
          <a:lstStyle/>
          <a:p>
            <a:r>
              <a:rPr lang="en-US" sz="2400" b="1" u="sng" dirty="0">
                <a:solidFill>
                  <a:srgbClr val="FF0000"/>
                </a:solidFill>
              </a:rPr>
              <a:t>Trả lời</a:t>
            </a:r>
            <a:r>
              <a:rPr lang="en-US" sz="2400" dirty="0">
                <a:solidFill>
                  <a:srgbClr val="FF0000"/>
                </a:solidFill>
              </a:rPr>
              <a:t>: </a:t>
            </a:r>
            <a:endParaRPr lang="vi-VN" sz="2400" dirty="0">
              <a:solidFill>
                <a:srgbClr val="FF0000"/>
              </a:solidFill>
            </a:endParaRPr>
          </a:p>
        </p:txBody>
      </p:sp>
      <p:sp>
        <p:nvSpPr>
          <p:cNvPr id="8" name="Rounded Rectangle 7"/>
          <p:cNvSpPr/>
          <p:nvPr/>
        </p:nvSpPr>
        <p:spPr>
          <a:xfrm>
            <a:off x="899204" y="629136"/>
            <a:ext cx="10783285" cy="2145268"/>
          </a:xfrm>
          <a:prstGeom prst="roundRect">
            <a:avLst/>
          </a:prstGeom>
          <a:ln>
            <a:solidFill>
              <a:srgbClr val="00B050"/>
            </a:solidFill>
          </a:ln>
        </p:spPr>
        <p:txBody>
          <a:bodyPr wrap="square">
            <a:spAutoFit/>
          </a:bodyPr>
          <a:lstStyle/>
          <a:p>
            <a:pPr algn="just"/>
            <a:r>
              <a:rPr lang="vi-VN" sz="2400" b="1" i="1" dirty="0" smtClean="0">
                <a:solidFill>
                  <a:srgbClr val="008000"/>
                </a:solidFill>
                <a:latin typeface="+mj-lt"/>
              </a:rPr>
              <a:t>C4</a:t>
            </a:r>
            <a:r>
              <a:rPr lang="en-US" sz="2400" b="1" i="1" dirty="0" smtClean="0">
                <a:solidFill>
                  <a:srgbClr val="008000"/>
                </a:solidFill>
                <a:latin typeface="+mj-lt"/>
              </a:rPr>
              <a:t>:</a:t>
            </a:r>
            <a:r>
              <a:rPr lang="vi-VN" sz="2400" b="1" i="1" dirty="0" smtClean="0">
                <a:solidFill>
                  <a:srgbClr val="008000"/>
                </a:solidFill>
                <a:latin typeface="+mj-lt"/>
              </a:rPr>
              <a:t> </a:t>
            </a:r>
            <a:r>
              <a:rPr lang="vi-VN" sz="2400" b="1" i="1" dirty="0" smtClean="0">
                <a:solidFill>
                  <a:srgbClr val="000000"/>
                </a:solidFill>
                <a:latin typeface="+mj-lt"/>
              </a:rPr>
              <a:t>Trên </a:t>
            </a:r>
            <a:r>
              <a:rPr lang="vi-VN" sz="2400" b="1" i="1" dirty="0">
                <a:solidFill>
                  <a:srgbClr val="000000"/>
                </a:solidFill>
                <a:latin typeface="+mj-lt"/>
              </a:rPr>
              <a:t>hình 33.4 </a:t>
            </a:r>
            <a:r>
              <a:rPr lang="vi-VN" sz="2400" b="1" i="1" dirty="0" smtClean="0">
                <a:solidFill>
                  <a:srgbClr val="000000"/>
                </a:solidFill>
                <a:latin typeface="+mj-lt"/>
              </a:rPr>
              <a:t>vẽ </a:t>
            </a:r>
            <a:r>
              <a:rPr lang="vi-VN" sz="2400" b="1" i="1" dirty="0">
                <a:solidFill>
                  <a:srgbClr val="000000"/>
                </a:solidFill>
                <a:latin typeface="+mj-lt"/>
              </a:rPr>
              <a:t>một cuộn dây dẫn kín có thể quay trong từ trường của một nam châm. Hai đèn LED khác màu, mắc song song ngược chiều vào hai đầu cuộn dây vào cùng một vị trí. Khi cho cuộn dây quay, hai bóng đèn bật sáng, vạch ra 2 nửa vòng sáng đối diện nhau. Giải thích tại sao mỗi bóng đèn lại chỉ sáng trên </a:t>
            </a:r>
            <a:r>
              <a:rPr lang="en-US" sz="2400" b="1" i="1" dirty="0" smtClean="0">
                <a:solidFill>
                  <a:srgbClr val="000000"/>
                </a:solidFill>
                <a:latin typeface="+mj-lt"/>
              </a:rPr>
              <a:t>1/4</a:t>
            </a:r>
            <a:r>
              <a:rPr lang="vi-VN" sz="2400" b="1" i="1" dirty="0" smtClean="0">
                <a:solidFill>
                  <a:srgbClr val="000000"/>
                </a:solidFill>
                <a:latin typeface="+mj-lt"/>
              </a:rPr>
              <a:t> </a:t>
            </a:r>
            <a:r>
              <a:rPr lang="vi-VN" sz="2400" b="1" i="1" dirty="0">
                <a:solidFill>
                  <a:srgbClr val="000000"/>
                </a:solidFill>
                <a:latin typeface="+mj-lt"/>
              </a:rPr>
              <a:t>vòng tròn.</a:t>
            </a:r>
            <a:endParaRPr lang="vi-VN" sz="2400" b="1" i="1" dirty="0">
              <a:latin typeface="+mj-lt"/>
            </a:endParaRPr>
          </a:p>
        </p:txBody>
      </p:sp>
      <p:grpSp>
        <p:nvGrpSpPr>
          <p:cNvPr id="9" name="Group 8"/>
          <p:cNvGrpSpPr/>
          <p:nvPr/>
        </p:nvGrpSpPr>
        <p:grpSpPr>
          <a:xfrm>
            <a:off x="7732775" y="2744326"/>
            <a:ext cx="4074250" cy="4062052"/>
            <a:chOff x="7623593" y="2120384"/>
            <a:chExt cx="4074250" cy="4062052"/>
          </a:xfrm>
        </p:grpSpPr>
        <p:pic>
          <p:nvPicPr>
            <p:cNvPr id="4" name="Picture 3"/>
            <p:cNvPicPr>
              <a:picLocks noChangeAspect="1"/>
            </p:cNvPicPr>
            <p:nvPr/>
          </p:nvPicPr>
          <p:blipFill>
            <a:blip r:embed="rId2"/>
            <a:stretch>
              <a:fillRect/>
            </a:stretch>
          </p:blipFill>
          <p:spPr>
            <a:xfrm>
              <a:off x="7623593" y="2120384"/>
              <a:ext cx="4074250" cy="4062052"/>
            </a:xfrm>
            <a:prstGeom prst="rect">
              <a:avLst/>
            </a:prstGeom>
          </p:spPr>
        </p:pic>
        <p:sp>
          <p:nvSpPr>
            <p:cNvPr id="41988" name="Rectangle 4"/>
            <p:cNvSpPr>
              <a:spLocks noChangeArrowheads="1"/>
            </p:cNvSpPr>
            <p:nvPr/>
          </p:nvSpPr>
          <p:spPr bwMode="auto">
            <a:xfrm>
              <a:off x="8802806" y="4226256"/>
              <a:ext cx="382138" cy="606188"/>
            </a:xfrm>
            <a:prstGeom prst="rect">
              <a:avLst/>
            </a:prstGeom>
            <a:noFill/>
            <a:ln w="9525">
              <a:noFill/>
              <a:miter lim="800000"/>
              <a:headEnd/>
              <a:tailEnd/>
            </a:ln>
            <a:effectLst/>
          </p:spPr>
          <p:txBody>
            <a:bodyPr wrap="none" anchor="ctr"/>
            <a:lstStyle/>
            <a:p>
              <a:pPr algn="ctr"/>
              <a:r>
                <a:rPr lang="en-US" sz="2400" b="1" dirty="0">
                  <a:solidFill>
                    <a:srgbClr val="FF0000"/>
                  </a:solidFill>
                  <a:latin typeface=".VnTime" pitchFamily="34" charset="0"/>
                </a:rPr>
                <a:t>N</a:t>
              </a:r>
            </a:p>
          </p:txBody>
        </p:sp>
        <p:sp>
          <p:nvSpPr>
            <p:cNvPr id="41989" name="Rectangle 5"/>
            <p:cNvSpPr>
              <a:spLocks noChangeArrowheads="1"/>
            </p:cNvSpPr>
            <p:nvPr/>
          </p:nvSpPr>
          <p:spPr bwMode="auto">
            <a:xfrm>
              <a:off x="10282169" y="4273454"/>
              <a:ext cx="304800" cy="457200"/>
            </a:xfrm>
            <a:prstGeom prst="rect">
              <a:avLst/>
            </a:prstGeom>
            <a:noFill/>
            <a:ln w="9525">
              <a:noFill/>
              <a:miter lim="800000"/>
              <a:headEnd/>
              <a:tailEnd/>
            </a:ln>
            <a:effectLst/>
          </p:spPr>
          <p:txBody>
            <a:bodyPr wrap="none" anchor="ctr"/>
            <a:lstStyle/>
            <a:p>
              <a:pPr algn="ctr"/>
              <a:r>
                <a:rPr lang="en-US" sz="2400" b="1" dirty="0">
                  <a:solidFill>
                    <a:srgbClr val="1708DC"/>
                  </a:solidFill>
                  <a:latin typeface=".VnTime" pitchFamily="34" charset="0"/>
                </a:rPr>
                <a:t>S</a:t>
              </a:r>
            </a:p>
          </p:txBody>
        </p:sp>
      </p:grpSp>
    </p:spTree>
    <p:extLst>
      <p:ext uri="{BB962C8B-B14F-4D97-AF65-F5344CB8AC3E}">
        <p14:creationId xmlns:p14="http://schemas.microsoft.com/office/powerpoint/2010/main" val="3954635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995"/>
                                        </p:tgtEl>
                                        <p:attrNameLst>
                                          <p:attrName>style.visibility</p:attrName>
                                        </p:attrNameLst>
                                      </p:cBhvr>
                                      <p:to>
                                        <p:strVal val="visible"/>
                                      </p:to>
                                    </p:set>
                                    <p:animEffect transition="in" filter="blinds(horizontal)">
                                      <p:cBhvr>
                                        <p:cTn id="7" dur="500"/>
                                        <p:tgtEl>
                                          <p:spTgt spid="41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TotalTime>
  <Words>1094</Words>
  <Application>Microsoft Office PowerPoint</Application>
  <PresentationFormat>Widescreen</PresentationFormat>
  <Paragraphs>96</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.VnTime</vt:lpstr>
      <vt:lpstr>Arial</vt:lpstr>
      <vt:lpstr>Calibri</vt:lpstr>
      <vt:lpstr>Calibri Light</vt:lpstr>
      <vt:lpstr>Times New Roman</vt:lpstr>
      <vt:lpstr>Wingdings</vt:lpstr>
      <vt:lpstr>Office Theme</vt:lpstr>
      <vt:lpstr>KIỂM TRA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http://dichvusuamaytinhtainha.com/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KIỂM TRA BÀI CŨ</dc:title>
  <dc:creator>PC</dc:creator>
  <cp:lastModifiedBy>Techsi.vn</cp:lastModifiedBy>
  <cp:revision>37</cp:revision>
  <dcterms:created xsi:type="dcterms:W3CDTF">2022-01-19T09:01:17Z</dcterms:created>
  <dcterms:modified xsi:type="dcterms:W3CDTF">2023-01-31T19:41:18Z</dcterms:modified>
</cp:coreProperties>
</file>